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F2C41-22BF-47A3-8A6A-67447E0DB5C5}" type="doc">
      <dgm:prSet loTypeId="urn:microsoft.com/office/officeart/2005/8/layout/venn1" loCatId="relationship" qsTypeId="urn:microsoft.com/office/officeart/2005/8/quickstyle/simple1" qsCatId="simple" csTypeId="urn:microsoft.com/office/officeart/2005/8/colors/colorful2" csCatId="colorful" phldr="1"/>
      <dgm:spPr/>
    </dgm:pt>
    <dgm:pt modelId="{FA26935D-CEEA-4097-A2EF-A260865B31C4}">
      <dgm:prSet phldrT="[テキスト]"/>
      <dgm:spPr/>
      <dgm:t>
        <a:bodyPr/>
        <a:lstStyle/>
        <a:p>
          <a:r>
            <a:rPr kumimoji="1" lang="ja-JP" altLang="en-US" dirty="0"/>
            <a:t>医療</a:t>
          </a:r>
        </a:p>
      </dgm:t>
    </dgm:pt>
    <dgm:pt modelId="{A5C7A8BE-3F2F-41A4-9567-93F68A871450}" type="parTrans" cxnId="{954662DC-1C2E-4341-9A42-3726AA86FEAE}">
      <dgm:prSet/>
      <dgm:spPr/>
      <dgm:t>
        <a:bodyPr/>
        <a:lstStyle/>
        <a:p>
          <a:endParaRPr kumimoji="1" lang="ja-JP" altLang="en-US"/>
        </a:p>
      </dgm:t>
    </dgm:pt>
    <dgm:pt modelId="{F82B60C1-B9AA-46EF-996F-9C9E829C8AD4}" type="sibTrans" cxnId="{954662DC-1C2E-4341-9A42-3726AA86FEAE}">
      <dgm:prSet/>
      <dgm:spPr/>
      <dgm:t>
        <a:bodyPr/>
        <a:lstStyle/>
        <a:p>
          <a:endParaRPr kumimoji="1" lang="ja-JP" altLang="en-US"/>
        </a:p>
      </dgm:t>
    </dgm:pt>
    <dgm:pt modelId="{15B9168A-55A1-405C-8939-EA5FFD828609}">
      <dgm:prSet phldrT="[テキスト]"/>
      <dgm:spPr/>
      <dgm:t>
        <a:bodyPr/>
        <a:lstStyle/>
        <a:p>
          <a:r>
            <a:rPr kumimoji="1" lang="ja-JP" altLang="en-US" dirty="0"/>
            <a:t>生活</a:t>
          </a:r>
        </a:p>
      </dgm:t>
    </dgm:pt>
    <dgm:pt modelId="{5CD6C987-666A-4CC0-8F7E-01B39AC8111C}" type="parTrans" cxnId="{1D0471E2-1E43-4212-880E-A71145AE2C50}">
      <dgm:prSet/>
      <dgm:spPr/>
      <dgm:t>
        <a:bodyPr/>
        <a:lstStyle/>
        <a:p>
          <a:endParaRPr kumimoji="1" lang="ja-JP" altLang="en-US"/>
        </a:p>
      </dgm:t>
    </dgm:pt>
    <dgm:pt modelId="{ECB05246-17BF-4AD5-95BF-29F6E7F29676}" type="sibTrans" cxnId="{1D0471E2-1E43-4212-880E-A71145AE2C50}">
      <dgm:prSet/>
      <dgm:spPr/>
      <dgm:t>
        <a:bodyPr/>
        <a:lstStyle/>
        <a:p>
          <a:endParaRPr kumimoji="1" lang="ja-JP" altLang="en-US"/>
        </a:p>
      </dgm:t>
    </dgm:pt>
    <dgm:pt modelId="{31BC1A59-25C3-4BA3-914B-6BA9C28F1E5F}">
      <dgm:prSet phldrT="[テキスト]"/>
      <dgm:spPr/>
      <dgm:t>
        <a:bodyPr/>
        <a:lstStyle/>
        <a:p>
          <a:r>
            <a:rPr kumimoji="1" lang="ja-JP" altLang="en-US" dirty="0"/>
            <a:t>社会</a:t>
          </a:r>
        </a:p>
      </dgm:t>
    </dgm:pt>
    <dgm:pt modelId="{C8311E57-A192-4E4C-AFFB-147A03D4447B}" type="parTrans" cxnId="{0119AB38-3B6A-4C88-BE04-CA8A78D9E55F}">
      <dgm:prSet/>
      <dgm:spPr/>
      <dgm:t>
        <a:bodyPr/>
        <a:lstStyle/>
        <a:p>
          <a:endParaRPr kumimoji="1" lang="ja-JP" altLang="en-US"/>
        </a:p>
      </dgm:t>
    </dgm:pt>
    <dgm:pt modelId="{40EF808D-FFF3-4E19-8A92-24D7B3643988}" type="sibTrans" cxnId="{0119AB38-3B6A-4C88-BE04-CA8A78D9E55F}">
      <dgm:prSet/>
      <dgm:spPr/>
      <dgm:t>
        <a:bodyPr/>
        <a:lstStyle/>
        <a:p>
          <a:endParaRPr kumimoji="1" lang="ja-JP" altLang="en-US"/>
        </a:p>
      </dgm:t>
    </dgm:pt>
    <dgm:pt modelId="{163F4A06-7608-423B-A4F0-EA2FCEE6BD7C}" type="pres">
      <dgm:prSet presAssocID="{AF9F2C41-22BF-47A3-8A6A-67447E0DB5C5}" presName="compositeShape" presStyleCnt="0">
        <dgm:presLayoutVars>
          <dgm:chMax val="7"/>
          <dgm:dir/>
          <dgm:resizeHandles val="exact"/>
        </dgm:presLayoutVars>
      </dgm:prSet>
      <dgm:spPr/>
    </dgm:pt>
    <dgm:pt modelId="{663A9371-3D30-4E17-8408-267805EE5C0B}" type="pres">
      <dgm:prSet presAssocID="{FA26935D-CEEA-4097-A2EF-A260865B31C4}" presName="circ1" presStyleLbl="vennNode1" presStyleIdx="0" presStyleCnt="3"/>
      <dgm:spPr/>
    </dgm:pt>
    <dgm:pt modelId="{3A759DA8-84D5-4C1F-A8CA-DC74156D9A52}" type="pres">
      <dgm:prSet presAssocID="{FA26935D-CEEA-4097-A2EF-A260865B31C4}" presName="circ1Tx" presStyleLbl="revTx" presStyleIdx="0" presStyleCnt="0">
        <dgm:presLayoutVars>
          <dgm:chMax val="0"/>
          <dgm:chPref val="0"/>
          <dgm:bulletEnabled val="1"/>
        </dgm:presLayoutVars>
      </dgm:prSet>
      <dgm:spPr/>
    </dgm:pt>
    <dgm:pt modelId="{53244F45-84E1-40A6-AB23-715C93CAE802}" type="pres">
      <dgm:prSet presAssocID="{15B9168A-55A1-405C-8939-EA5FFD828609}" presName="circ2" presStyleLbl="vennNode1" presStyleIdx="1" presStyleCnt="3"/>
      <dgm:spPr/>
    </dgm:pt>
    <dgm:pt modelId="{3AF6FEF1-F13F-481F-969C-E5D9D6DC0A3E}" type="pres">
      <dgm:prSet presAssocID="{15B9168A-55A1-405C-8939-EA5FFD828609}" presName="circ2Tx" presStyleLbl="revTx" presStyleIdx="0" presStyleCnt="0">
        <dgm:presLayoutVars>
          <dgm:chMax val="0"/>
          <dgm:chPref val="0"/>
          <dgm:bulletEnabled val="1"/>
        </dgm:presLayoutVars>
      </dgm:prSet>
      <dgm:spPr/>
    </dgm:pt>
    <dgm:pt modelId="{BD860CBE-27CF-4C57-BE41-FACE28311585}" type="pres">
      <dgm:prSet presAssocID="{31BC1A59-25C3-4BA3-914B-6BA9C28F1E5F}" presName="circ3" presStyleLbl="vennNode1" presStyleIdx="2" presStyleCnt="3"/>
      <dgm:spPr/>
    </dgm:pt>
    <dgm:pt modelId="{BC524ADE-9846-438A-A6C5-2EB72A38E0EB}" type="pres">
      <dgm:prSet presAssocID="{31BC1A59-25C3-4BA3-914B-6BA9C28F1E5F}" presName="circ3Tx" presStyleLbl="revTx" presStyleIdx="0" presStyleCnt="0">
        <dgm:presLayoutVars>
          <dgm:chMax val="0"/>
          <dgm:chPref val="0"/>
          <dgm:bulletEnabled val="1"/>
        </dgm:presLayoutVars>
      </dgm:prSet>
      <dgm:spPr/>
    </dgm:pt>
  </dgm:ptLst>
  <dgm:cxnLst>
    <dgm:cxn modelId="{9FF15B08-6D73-4993-AD83-1431B01CC424}" type="presOf" srcId="{31BC1A59-25C3-4BA3-914B-6BA9C28F1E5F}" destId="{BC524ADE-9846-438A-A6C5-2EB72A38E0EB}" srcOrd="1" destOrd="0" presId="urn:microsoft.com/office/officeart/2005/8/layout/venn1"/>
    <dgm:cxn modelId="{8C7DBE24-F1B7-41A0-A0EE-85D16861D80F}" type="presOf" srcId="{31BC1A59-25C3-4BA3-914B-6BA9C28F1E5F}" destId="{BD860CBE-27CF-4C57-BE41-FACE28311585}" srcOrd="0" destOrd="0" presId="urn:microsoft.com/office/officeart/2005/8/layout/venn1"/>
    <dgm:cxn modelId="{0119AB38-3B6A-4C88-BE04-CA8A78D9E55F}" srcId="{AF9F2C41-22BF-47A3-8A6A-67447E0DB5C5}" destId="{31BC1A59-25C3-4BA3-914B-6BA9C28F1E5F}" srcOrd="2" destOrd="0" parTransId="{C8311E57-A192-4E4C-AFFB-147A03D4447B}" sibTransId="{40EF808D-FFF3-4E19-8A92-24D7B3643988}"/>
    <dgm:cxn modelId="{BB4D553E-0FB3-4805-9038-757C269355A1}" type="presOf" srcId="{AF9F2C41-22BF-47A3-8A6A-67447E0DB5C5}" destId="{163F4A06-7608-423B-A4F0-EA2FCEE6BD7C}" srcOrd="0" destOrd="0" presId="urn:microsoft.com/office/officeart/2005/8/layout/venn1"/>
    <dgm:cxn modelId="{E0706A61-5DB0-4E4C-AE77-E608408FFD47}" type="presOf" srcId="{FA26935D-CEEA-4097-A2EF-A260865B31C4}" destId="{663A9371-3D30-4E17-8408-267805EE5C0B}" srcOrd="0" destOrd="0" presId="urn:microsoft.com/office/officeart/2005/8/layout/venn1"/>
    <dgm:cxn modelId="{810D9C83-55A0-43E0-AB4D-6C7B8333A414}" type="presOf" srcId="{15B9168A-55A1-405C-8939-EA5FFD828609}" destId="{53244F45-84E1-40A6-AB23-715C93CAE802}" srcOrd="0" destOrd="0" presId="urn:microsoft.com/office/officeart/2005/8/layout/venn1"/>
    <dgm:cxn modelId="{518EF1A4-1882-459C-ABA9-867EF050101E}" type="presOf" srcId="{FA26935D-CEEA-4097-A2EF-A260865B31C4}" destId="{3A759DA8-84D5-4C1F-A8CA-DC74156D9A52}" srcOrd="1" destOrd="0" presId="urn:microsoft.com/office/officeart/2005/8/layout/venn1"/>
    <dgm:cxn modelId="{954662DC-1C2E-4341-9A42-3726AA86FEAE}" srcId="{AF9F2C41-22BF-47A3-8A6A-67447E0DB5C5}" destId="{FA26935D-CEEA-4097-A2EF-A260865B31C4}" srcOrd="0" destOrd="0" parTransId="{A5C7A8BE-3F2F-41A4-9567-93F68A871450}" sibTransId="{F82B60C1-B9AA-46EF-996F-9C9E829C8AD4}"/>
    <dgm:cxn modelId="{1D0471E2-1E43-4212-880E-A71145AE2C50}" srcId="{AF9F2C41-22BF-47A3-8A6A-67447E0DB5C5}" destId="{15B9168A-55A1-405C-8939-EA5FFD828609}" srcOrd="1" destOrd="0" parTransId="{5CD6C987-666A-4CC0-8F7E-01B39AC8111C}" sibTransId="{ECB05246-17BF-4AD5-95BF-29F6E7F29676}"/>
    <dgm:cxn modelId="{08E1F6ED-818C-43F6-96C0-6177349CC8D9}" type="presOf" srcId="{15B9168A-55A1-405C-8939-EA5FFD828609}" destId="{3AF6FEF1-F13F-481F-969C-E5D9D6DC0A3E}" srcOrd="1" destOrd="0" presId="urn:microsoft.com/office/officeart/2005/8/layout/venn1"/>
    <dgm:cxn modelId="{4F785206-3A10-47B3-994E-BBB1D40A9B04}" type="presParOf" srcId="{163F4A06-7608-423B-A4F0-EA2FCEE6BD7C}" destId="{663A9371-3D30-4E17-8408-267805EE5C0B}" srcOrd="0" destOrd="0" presId="urn:microsoft.com/office/officeart/2005/8/layout/venn1"/>
    <dgm:cxn modelId="{B7AD7281-4B23-4F68-9DE9-81E820AC4D89}" type="presParOf" srcId="{163F4A06-7608-423B-A4F0-EA2FCEE6BD7C}" destId="{3A759DA8-84D5-4C1F-A8CA-DC74156D9A52}" srcOrd="1" destOrd="0" presId="urn:microsoft.com/office/officeart/2005/8/layout/venn1"/>
    <dgm:cxn modelId="{370F7989-B425-4F36-8B24-6F0A553FB4EA}" type="presParOf" srcId="{163F4A06-7608-423B-A4F0-EA2FCEE6BD7C}" destId="{53244F45-84E1-40A6-AB23-715C93CAE802}" srcOrd="2" destOrd="0" presId="urn:microsoft.com/office/officeart/2005/8/layout/venn1"/>
    <dgm:cxn modelId="{83544971-FFAC-4F17-800B-8530A49FF36F}" type="presParOf" srcId="{163F4A06-7608-423B-A4F0-EA2FCEE6BD7C}" destId="{3AF6FEF1-F13F-481F-969C-E5D9D6DC0A3E}" srcOrd="3" destOrd="0" presId="urn:microsoft.com/office/officeart/2005/8/layout/venn1"/>
    <dgm:cxn modelId="{086480F5-FF30-483A-8790-D5AF1BD67121}" type="presParOf" srcId="{163F4A06-7608-423B-A4F0-EA2FCEE6BD7C}" destId="{BD860CBE-27CF-4C57-BE41-FACE28311585}" srcOrd="4" destOrd="0" presId="urn:microsoft.com/office/officeart/2005/8/layout/venn1"/>
    <dgm:cxn modelId="{CB378345-93BE-4998-BB22-17780F4B9EF0}" type="presParOf" srcId="{163F4A06-7608-423B-A4F0-EA2FCEE6BD7C}" destId="{BC524ADE-9846-438A-A6C5-2EB72A38E0E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05C1B-A37C-4517-AFD1-D461A1BC3BCE}"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kumimoji="1" lang="ja-JP" altLang="en-US"/>
        </a:p>
      </dgm:t>
    </dgm:pt>
    <dgm:pt modelId="{C2A28210-2A9C-4F27-8018-993F0BD39821}">
      <dgm:prSet phldrT="[テキスト]"/>
      <dgm:spPr/>
      <dgm:t>
        <a:bodyPr/>
        <a:lstStyle/>
        <a:p>
          <a:r>
            <a:rPr kumimoji="1" lang="ja-JP" altLang="en-US" dirty="0"/>
            <a:t>医療</a:t>
          </a:r>
        </a:p>
      </dgm:t>
    </dgm:pt>
    <dgm:pt modelId="{8BB132FD-9456-4089-B3F3-C66830AF62B4}" type="parTrans" cxnId="{DE14165E-C107-430B-9ACC-5B793904B667}">
      <dgm:prSet/>
      <dgm:spPr/>
      <dgm:t>
        <a:bodyPr/>
        <a:lstStyle/>
        <a:p>
          <a:endParaRPr kumimoji="1" lang="ja-JP" altLang="en-US"/>
        </a:p>
      </dgm:t>
    </dgm:pt>
    <dgm:pt modelId="{0F9434BF-818C-4123-ACFB-0BD10D19799C}" type="sibTrans" cxnId="{DE14165E-C107-430B-9ACC-5B793904B667}">
      <dgm:prSet/>
      <dgm:spPr/>
      <dgm:t>
        <a:bodyPr/>
        <a:lstStyle/>
        <a:p>
          <a:endParaRPr kumimoji="1" lang="ja-JP" altLang="en-US"/>
        </a:p>
      </dgm:t>
    </dgm:pt>
    <dgm:pt modelId="{A77E587C-A243-4D4F-97C9-20426720154B}">
      <dgm:prSet phldrT="[テキスト]"/>
      <dgm:spPr/>
      <dgm:t>
        <a:bodyPr/>
        <a:lstStyle/>
        <a:p>
          <a:r>
            <a:rPr kumimoji="1" lang="ja-JP" altLang="en-US" dirty="0"/>
            <a:t>生活</a:t>
          </a:r>
        </a:p>
      </dgm:t>
    </dgm:pt>
    <dgm:pt modelId="{C5E0BE0F-43E0-42DC-9AD4-187E543E3103}" type="parTrans" cxnId="{E538691F-0528-4D23-B64C-51C9D21C0456}">
      <dgm:prSet/>
      <dgm:spPr/>
      <dgm:t>
        <a:bodyPr/>
        <a:lstStyle/>
        <a:p>
          <a:endParaRPr kumimoji="1" lang="ja-JP" altLang="en-US"/>
        </a:p>
      </dgm:t>
    </dgm:pt>
    <dgm:pt modelId="{C3867A39-38F8-4EB0-B149-66E23F8C94EE}" type="sibTrans" cxnId="{E538691F-0528-4D23-B64C-51C9D21C0456}">
      <dgm:prSet/>
      <dgm:spPr/>
      <dgm:t>
        <a:bodyPr/>
        <a:lstStyle/>
        <a:p>
          <a:endParaRPr kumimoji="1" lang="ja-JP" altLang="en-US"/>
        </a:p>
      </dgm:t>
    </dgm:pt>
    <dgm:pt modelId="{40C613F7-A210-4E6C-921D-03AC4066B434}">
      <dgm:prSet phldrT="[テキスト]"/>
      <dgm:spPr/>
      <dgm:t>
        <a:bodyPr/>
        <a:lstStyle/>
        <a:p>
          <a:r>
            <a:rPr kumimoji="1" lang="ja-JP" altLang="en-US" dirty="0"/>
            <a:t>社会</a:t>
          </a:r>
        </a:p>
      </dgm:t>
    </dgm:pt>
    <dgm:pt modelId="{1E8FC92A-2DFF-413D-8DBB-4418BBB0FE6C}" type="parTrans" cxnId="{054F881B-C963-4510-ABE5-3BEF6AF6A637}">
      <dgm:prSet/>
      <dgm:spPr/>
      <dgm:t>
        <a:bodyPr/>
        <a:lstStyle/>
        <a:p>
          <a:endParaRPr kumimoji="1" lang="ja-JP" altLang="en-US"/>
        </a:p>
      </dgm:t>
    </dgm:pt>
    <dgm:pt modelId="{155333A7-2239-4E90-8276-935E6959BF56}" type="sibTrans" cxnId="{054F881B-C963-4510-ABE5-3BEF6AF6A637}">
      <dgm:prSet/>
      <dgm:spPr/>
      <dgm:t>
        <a:bodyPr/>
        <a:lstStyle/>
        <a:p>
          <a:endParaRPr kumimoji="1" lang="ja-JP" altLang="en-US"/>
        </a:p>
      </dgm:t>
    </dgm:pt>
    <dgm:pt modelId="{6E49D31F-F83F-4880-90B1-28E6095522EC}" type="pres">
      <dgm:prSet presAssocID="{C2905C1B-A37C-4517-AFD1-D461A1BC3BCE}" presName="Name0" presStyleCnt="0">
        <dgm:presLayoutVars>
          <dgm:chMax val="7"/>
          <dgm:chPref val="7"/>
          <dgm:dir/>
          <dgm:animLvl val="lvl"/>
        </dgm:presLayoutVars>
      </dgm:prSet>
      <dgm:spPr/>
    </dgm:pt>
    <dgm:pt modelId="{8958E55C-CE23-474F-9721-F220A7B1BF6D}" type="pres">
      <dgm:prSet presAssocID="{C2A28210-2A9C-4F27-8018-993F0BD39821}" presName="Accent1" presStyleCnt="0"/>
      <dgm:spPr/>
    </dgm:pt>
    <dgm:pt modelId="{48B52B98-FF82-45FF-8C9E-EFB0697602FF}" type="pres">
      <dgm:prSet presAssocID="{C2A28210-2A9C-4F27-8018-993F0BD39821}" presName="Accent" presStyleLbl="node1" presStyleIdx="0" presStyleCnt="3"/>
      <dgm:spPr/>
    </dgm:pt>
    <dgm:pt modelId="{29E8F704-BE32-4014-877C-FE2F4F173B59}" type="pres">
      <dgm:prSet presAssocID="{C2A28210-2A9C-4F27-8018-993F0BD39821}" presName="Parent1" presStyleLbl="revTx" presStyleIdx="0" presStyleCnt="3">
        <dgm:presLayoutVars>
          <dgm:chMax val="1"/>
          <dgm:chPref val="1"/>
          <dgm:bulletEnabled val="1"/>
        </dgm:presLayoutVars>
      </dgm:prSet>
      <dgm:spPr/>
    </dgm:pt>
    <dgm:pt modelId="{552A8BA3-AD29-4258-836F-754F44A1A0DE}" type="pres">
      <dgm:prSet presAssocID="{A77E587C-A243-4D4F-97C9-20426720154B}" presName="Accent2" presStyleCnt="0"/>
      <dgm:spPr/>
    </dgm:pt>
    <dgm:pt modelId="{3B10B0A4-9D72-431A-9FCC-A7E889A86E4E}" type="pres">
      <dgm:prSet presAssocID="{A77E587C-A243-4D4F-97C9-20426720154B}" presName="Accent" presStyleLbl="node1" presStyleIdx="1" presStyleCnt="3"/>
      <dgm:spPr/>
    </dgm:pt>
    <dgm:pt modelId="{1F004D52-03D6-47CB-91DD-97341A722501}" type="pres">
      <dgm:prSet presAssocID="{A77E587C-A243-4D4F-97C9-20426720154B}" presName="Parent2" presStyleLbl="revTx" presStyleIdx="1" presStyleCnt="3">
        <dgm:presLayoutVars>
          <dgm:chMax val="1"/>
          <dgm:chPref val="1"/>
          <dgm:bulletEnabled val="1"/>
        </dgm:presLayoutVars>
      </dgm:prSet>
      <dgm:spPr/>
    </dgm:pt>
    <dgm:pt modelId="{93EFC2EC-20E1-43F5-BAFE-C42C80CB75F0}" type="pres">
      <dgm:prSet presAssocID="{40C613F7-A210-4E6C-921D-03AC4066B434}" presName="Accent3" presStyleCnt="0"/>
      <dgm:spPr/>
    </dgm:pt>
    <dgm:pt modelId="{5332F6CA-40F1-4D38-AC17-E38771AB6787}" type="pres">
      <dgm:prSet presAssocID="{40C613F7-A210-4E6C-921D-03AC4066B434}" presName="Accent" presStyleLbl="node1" presStyleIdx="2" presStyleCnt="3"/>
      <dgm:spPr/>
    </dgm:pt>
    <dgm:pt modelId="{E2864E82-41E8-42D3-BD05-FF384F29BC9B}" type="pres">
      <dgm:prSet presAssocID="{40C613F7-A210-4E6C-921D-03AC4066B434}" presName="Parent3" presStyleLbl="revTx" presStyleIdx="2" presStyleCnt="3">
        <dgm:presLayoutVars>
          <dgm:chMax val="1"/>
          <dgm:chPref val="1"/>
          <dgm:bulletEnabled val="1"/>
        </dgm:presLayoutVars>
      </dgm:prSet>
      <dgm:spPr/>
    </dgm:pt>
  </dgm:ptLst>
  <dgm:cxnLst>
    <dgm:cxn modelId="{A5D65602-67A2-414D-ACDD-47D7574AB03E}" type="presOf" srcId="{40C613F7-A210-4E6C-921D-03AC4066B434}" destId="{E2864E82-41E8-42D3-BD05-FF384F29BC9B}" srcOrd="0" destOrd="0" presId="urn:microsoft.com/office/officeart/2009/layout/CircleArrowProcess"/>
    <dgm:cxn modelId="{054F881B-C963-4510-ABE5-3BEF6AF6A637}" srcId="{C2905C1B-A37C-4517-AFD1-D461A1BC3BCE}" destId="{40C613F7-A210-4E6C-921D-03AC4066B434}" srcOrd="2" destOrd="0" parTransId="{1E8FC92A-2DFF-413D-8DBB-4418BBB0FE6C}" sibTransId="{155333A7-2239-4E90-8276-935E6959BF56}"/>
    <dgm:cxn modelId="{E538691F-0528-4D23-B64C-51C9D21C0456}" srcId="{C2905C1B-A37C-4517-AFD1-D461A1BC3BCE}" destId="{A77E587C-A243-4D4F-97C9-20426720154B}" srcOrd="1" destOrd="0" parTransId="{C5E0BE0F-43E0-42DC-9AD4-187E543E3103}" sibTransId="{C3867A39-38F8-4EB0-B149-66E23F8C94EE}"/>
    <dgm:cxn modelId="{B0DDEA39-A051-44A5-B504-3E2FCD95949A}" type="presOf" srcId="{C2A28210-2A9C-4F27-8018-993F0BD39821}" destId="{29E8F704-BE32-4014-877C-FE2F4F173B59}" srcOrd="0" destOrd="0" presId="urn:microsoft.com/office/officeart/2009/layout/CircleArrowProcess"/>
    <dgm:cxn modelId="{DE14165E-C107-430B-9ACC-5B793904B667}" srcId="{C2905C1B-A37C-4517-AFD1-D461A1BC3BCE}" destId="{C2A28210-2A9C-4F27-8018-993F0BD39821}" srcOrd="0" destOrd="0" parTransId="{8BB132FD-9456-4089-B3F3-C66830AF62B4}" sibTransId="{0F9434BF-818C-4123-ACFB-0BD10D19799C}"/>
    <dgm:cxn modelId="{E22BEABA-7E9E-455C-A76E-CB04DF1920E8}" type="presOf" srcId="{C2905C1B-A37C-4517-AFD1-D461A1BC3BCE}" destId="{6E49D31F-F83F-4880-90B1-28E6095522EC}" srcOrd="0" destOrd="0" presId="urn:microsoft.com/office/officeart/2009/layout/CircleArrowProcess"/>
    <dgm:cxn modelId="{0007F5BC-2B8C-474D-A0D4-B0A1E73FCF32}" type="presOf" srcId="{A77E587C-A243-4D4F-97C9-20426720154B}" destId="{1F004D52-03D6-47CB-91DD-97341A722501}" srcOrd="0" destOrd="0" presId="urn:microsoft.com/office/officeart/2009/layout/CircleArrowProcess"/>
    <dgm:cxn modelId="{C7366C8E-4507-432B-AF46-1AA837155164}" type="presParOf" srcId="{6E49D31F-F83F-4880-90B1-28E6095522EC}" destId="{8958E55C-CE23-474F-9721-F220A7B1BF6D}" srcOrd="0" destOrd="0" presId="urn:microsoft.com/office/officeart/2009/layout/CircleArrowProcess"/>
    <dgm:cxn modelId="{DEC40A45-DB10-41B4-AD3D-ED82D11BA05A}" type="presParOf" srcId="{8958E55C-CE23-474F-9721-F220A7B1BF6D}" destId="{48B52B98-FF82-45FF-8C9E-EFB0697602FF}" srcOrd="0" destOrd="0" presId="urn:microsoft.com/office/officeart/2009/layout/CircleArrowProcess"/>
    <dgm:cxn modelId="{ED6D9000-A8F2-4A1F-9FFC-92C4C6183079}" type="presParOf" srcId="{6E49D31F-F83F-4880-90B1-28E6095522EC}" destId="{29E8F704-BE32-4014-877C-FE2F4F173B59}" srcOrd="1" destOrd="0" presId="urn:microsoft.com/office/officeart/2009/layout/CircleArrowProcess"/>
    <dgm:cxn modelId="{202762AA-23CD-4C7F-8E30-72C09743A1D7}" type="presParOf" srcId="{6E49D31F-F83F-4880-90B1-28E6095522EC}" destId="{552A8BA3-AD29-4258-836F-754F44A1A0DE}" srcOrd="2" destOrd="0" presId="urn:microsoft.com/office/officeart/2009/layout/CircleArrowProcess"/>
    <dgm:cxn modelId="{EE2F546C-A265-44CB-9DC9-40782E3C4F55}" type="presParOf" srcId="{552A8BA3-AD29-4258-836F-754F44A1A0DE}" destId="{3B10B0A4-9D72-431A-9FCC-A7E889A86E4E}" srcOrd="0" destOrd="0" presId="urn:microsoft.com/office/officeart/2009/layout/CircleArrowProcess"/>
    <dgm:cxn modelId="{CF18930F-F131-4F2B-9B39-9A33518124D4}" type="presParOf" srcId="{6E49D31F-F83F-4880-90B1-28E6095522EC}" destId="{1F004D52-03D6-47CB-91DD-97341A722501}" srcOrd="3" destOrd="0" presId="urn:microsoft.com/office/officeart/2009/layout/CircleArrowProcess"/>
    <dgm:cxn modelId="{6C05FD52-7E6B-48E2-A409-7AE45C055A9B}" type="presParOf" srcId="{6E49D31F-F83F-4880-90B1-28E6095522EC}" destId="{93EFC2EC-20E1-43F5-BAFE-C42C80CB75F0}" srcOrd="4" destOrd="0" presId="urn:microsoft.com/office/officeart/2009/layout/CircleArrowProcess"/>
    <dgm:cxn modelId="{79FDA4AA-5F17-436B-8C38-1B08529240A6}" type="presParOf" srcId="{93EFC2EC-20E1-43F5-BAFE-C42C80CB75F0}" destId="{5332F6CA-40F1-4D38-AC17-E38771AB6787}" srcOrd="0" destOrd="0" presId="urn:microsoft.com/office/officeart/2009/layout/CircleArrowProcess"/>
    <dgm:cxn modelId="{F9580A7B-1D85-4030-A0B7-8E8D1175E258}" type="presParOf" srcId="{6E49D31F-F83F-4880-90B1-28E6095522EC}" destId="{E2864E82-41E8-42D3-BD05-FF384F29BC9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A9371-3D30-4E17-8408-267805EE5C0B}">
      <dsp:nvSpPr>
        <dsp:cNvPr id="0" name=""/>
        <dsp:cNvSpPr/>
      </dsp:nvSpPr>
      <dsp:spPr>
        <a:xfrm>
          <a:off x="831450" y="46031"/>
          <a:ext cx="2209509" cy="220950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kumimoji="1" lang="ja-JP" altLang="en-US" sz="5000" kern="1200" dirty="0"/>
            <a:t>医療</a:t>
          </a:r>
        </a:p>
      </dsp:txBody>
      <dsp:txXfrm>
        <a:off x="1126051" y="432695"/>
        <a:ext cx="1620307" cy="994279"/>
      </dsp:txXfrm>
    </dsp:sp>
    <dsp:sp modelId="{53244F45-84E1-40A6-AB23-715C93CAE802}">
      <dsp:nvSpPr>
        <dsp:cNvPr id="0" name=""/>
        <dsp:cNvSpPr/>
      </dsp:nvSpPr>
      <dsp:spPr>
        <a:xfrm>
          <a:off x="1628715" y="1426974"/>
          <a:ext cx="2209509" cy="2209509"/>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kumimoji="1" lang="ja-JP" altLang="en-US" sz="5000" kern="1200" dirty="0"/>
            <a:t>生活</a:t>
          </a:r>
        </a:p>
      </dsp:txBody>
      <dsp:txXfrm>
        <a:off x="2304457" y="1997764"/>
        <a:ext cx="1325705" cy="1215230"/>
      </dsp:txXfrm>
    </dsp:sp>
    <dsp:sp modelId="{BD860CBE-27CF-4C57-BE41-FACE28311585}">
      <dsp:nvSpPr>
        <dsp:cNvPr id="0" name=""/>
        <dsp:cNvSpPr/>
      </dsp:nvSpPr>
      <dsp:spPr>
        <a:xfrm>
          <a:off x="34185" y="1426974"/>
          <a:ext cx="2209509" cy="2209509"/>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kumimoji="1" lang="ja-JP" altLang="en-US" sz="5000" kern="1200" dirty="0"/>
            <a:t>社会</a:t>
          </a:r>
        </a:p>
      </dsp:txBody>
      <dsp:txXfrm>
        <a:off x="242248" y="1997764"/>
        <a:ext cx="1325705" cy="1215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52B98-FF82-45FF-8C9E-EFB0697602FF}">
      <dsp:nvSpPr>
        <dsp:cNvPr id="0" name=""/>
        <dsp:cNvSpPr/>
      </dsp:nvSpPr>
      <dsp:spPr>
        <a:xfrm>
          <a:off x="2236374" y="0"/>
          <a:ext cx="1937458" cy="193775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8F704-BE32-4014-877C-FE2F4F173B59}">
      <dsp:nvSpPr>
        <dsp:cNvPr id="0" name=""/>
        <dsp:cNvSpPr/>
      </dsp:nvSpPr>
      <dsp:spPr>
        <a:xfrm>
          <a:off x="2664616" y="699587"/>
          <a:ext cx="1076608" cy="5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医療</a:t>
          </a:r>
        </a:p>
      </dsp:txBody>
      <dsp:txXfrm>
        <a:off x="2664616" y="699587"/>
        <a:ext cx="1076608" cy="538175"/>
      </dsp:txXfrm>
    </dsp:sp>
    <dsp:sp modelId="{3B10B0A4-9D72-431A-9FCC-A7E889A86E4E}">
      <dsp:nvSpPr>
        <dsp:cNvPr id="0" name=""/>
        <dsp:cNvSpPr/>
      </dsp:nvSpPr>
      <dsp:spPr>
        <a:xfrm>
          <a:off x="1698252" y="1113382"/>
          <a:ext cx="1937458" cy="1937752"/>
        </a:xfrm>
        <a:prstGeom prst="leftCircularArrow">
          <a:avLst>
            <a:gd name="adj1" fmla="val 10980"/>
            <a:gd name="adj2" fmla="val 1142322"/>
            <a:gd name="adj3" fmla="val 6300000"/>
            <a:gd name="adj4" fmla="val 18900000"/>
            <a:gd name="adj5" fmla="val 125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04D52-03D6-47CB-91DD-97341A722501}">
      <dsp:nvSpPr>
        <dsp:cNvPr id="0" name=""/>
        <dsp:cNvSpPr/>
      </dsp:nvSpPr>
      <dsp:spPr>
        <a:xfrm>
          <a:off x="2128677" y="1819410"/>
          <a:ext cx="1076608" cy="5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生活</a:t>
          </a:r>
        </a:p>
      </dsp:txBody>
      <dsp:txXfrm>
        <a:off x="2128677" y="1819410"/>
        <a:ext cx="1076608" cy="538175"/>
      </dsp:txXfrm>
    </dsp:sp>
    <dsp:sp modelId="{5332F6CA-40F1-4D38-AC17-E38771AB6787}">
      <dsp:nvSpPr>
        <dsp:cNvPr id="0" name=""/>
        <dsp:cNvSpPr/>
      </dsp:nvSpPr>
      <dsp:spPr>
        <a:xfrm>
          <a:off x="2374270" y="2360001"/>
          <a:ext cx="1664576" cy="1665243"/>
        </a:xfrm>
        <a:prstGeom prst="blockArc">
          <a:avLst>
            <a:gd name="adj1" fmla="val 13500000"/>
            <a:gd name="adj2" fmla="val 10800000"/>
            <a:gd name="adj3" fmla="val 1274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64E82-41E8-42D3-BD05-FF384F29BC9B}">
      <dsp:nvSpPr>
        <dsp:cNvPr id="0" name=""/>
        <dsp:cNvSpPr/>
      </dsp:nvSpPr>
      <dsp:spPr>
        <a:xfrm>
          <a:off x="2667163" y="2940843"/>
          <a:ext cx="1076608" cy="5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社会</a:t>
          </a:r>
        </a:p>
      </dsp:txBody>
      <dsp:txXfrm>
        <a:off x="2667163" y="2940843"/>
        <a:ext cx="1076608" cy="5381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B8D43-38DC-48A9-8479-919F030E8DE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1697E9E-8062-4390-A53F-64139767A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AAC9A1-E138-43EE-9C22-E8C67071F814}"/>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5" name="フッター プレースホルダー 4">
            <a:extLst>
              <a:ext uri="{FF2B5EF4-FFF2-40B4-BE49-F238E27FC236}">
                <a16:creationId xmlns:a16="http://schemas.microsoft.com/office/drawing/2014/main" id="{7F383D59-D20B-43C9-BC90-375BC300E7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650542-0E4B-46D8-95AC-0789CA4FD19D}"/>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355066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DF3E15-1EFE-4B34-A6F5-73EEEEBE5B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764292E-CD2E-48A0-AD08-C2BF6A3EFCD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9C8695-6978-48A2-A72A-A58BB1872779}"/>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5" name="フッター プレースホルダー 4">
            <a:extLst>
              <a:ext uri="{FF2B5EF4-FFF2-40B4-BE49-F238E27FC236}">
                <a16:creationId xmlns:a16="http://schemas.microsoft.com/office/drawing/2014/main" id="{E98F0691-7601-4E59-BCE6-F1FF5E3FA8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F8F6A9-DE37-4289-B421-28936B01CECB}"/>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18915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7B8A6F-68BC-4977-A033-DD8C14D75E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D249C4D-8C89-4ABF-95D7-4D6195613AA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54F429-34BA-4B46-B29C-013D15F37FA2}"/>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5" name="フッター プレースホルダー 4">
            <a:extLst>
              <a:ext uri="{FF2B5EF4-FFF2-40B4-BE49-F238E27FC236}">
                <a16:creationId xmlns:a16="http://schemas.microsoft.com/office/drawing/2014/main" id="{AF6C876B-BD3E-434D-A66E-459CB9F42A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E8FDE8-6EB3-4E5D-AB92-5F71979A34C1}"/>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171469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7D3C3D-23DF-4770-8B51-D7B2B9F0F6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0B03F3-C2EC-41AD-9EF2-F2C571C3B9B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762BC1-68BA-48D5-9289-F51CFF468289}"/>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5" name="フッター プレースホルダー 4">
            <a:extLst>
              <a:ext uri="{FF2B5EF4-FFF2-40B4-BE49-F238E27FC236}">
                <a16:creationId xmlns:a16="http://schemas.microsoft.com/office/drawing/2014/main" id="{ECA3D8FD-72C3-4521-A3B9-1525CDB5E2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AB9E11-66AF-4E4F-AF4B-AE0BEBF3572A}"/>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385286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6B4AF-FCA5-41E0-BA4A-0FB4D627B48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EF9D82-0D41-459C-B842-F8B24FFDC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824A113-E219-4480-A909-26CAFA367618}"/>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5" name="フッター プレースホルダー 4">
            <a:extLst>
              <a:ext uri="{FF2B5EF4-FFF2-40B4-BE49-F238E27FC236}">
                <a16:creationId xmlns:a16="http://schemas.microsoft.com/office/drawing/2014/main" id="{8951CB37-C383-4AA2-B07A-06CC244BDC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AC8B60-45DC-4735-B095-EB19E7FF6852}"/>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31282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F2A296-61A3-437E-9B89-B21A31C1B5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7C1906-998E-4AB8-AF43-9F2E0B6A3B6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A11C35-F2FF-4E4B-BC5D-2E173F5C07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17D3F64-1455-448C-A938-89357AD0F451}"/>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6" name="フッター プレースホルダー 5">
            <a:extLst>
              <a:ext uri="{FF2B5EF4-FFF2-40B4-BE49-F238E27FC236}">
                <a16:creationId xmlns:a16="http://schemas.microsoft.com/office/drawing/2014/main" id="{9186B637-613E-4A6F-925E-D69E6D2121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76EC75-9E7A-44E8-9DB4-67767AD38F46}"/>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178719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FD3D51-DBF1-4235-BBCF-7C560C18178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423889-FCA4-49E1-9430-2F230DF72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1B2DE61-A08C-4E30-A048-0FD3A304A9D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5C396B2-8E54-4DFB-A201-E258A4E0B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A7BC010-4C0D-48F8-9144-97183B09DB7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FAC839-AF26-43E5-A538-049610F7A89B}"/>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8" name="フッター プレースホルダー 7">
            <a:extLst>
              <a:ext uri="{FF2B5EF4-FFF2-40B4-BE49-F238E27FC236}">
                <a16:creationId xmlns:a16="http://schemas.microsoft.com/office/drawing/2014/main" id="{F838EE21-2928-49FF-A921-ED51503587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F276E9A-C150-4AAE-BA14-A62CF943385B}"/>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287473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E1CDB-6BE7-4396-9940-932D859ABE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5EA930C-53F8-4400-9B36-DAE5B387E447}"/>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4" name="フッター プレースホルダー 3">
            <a:extLst>
              <a:ext uri="{FF2B5EF4-FFF2-40B4-BE49-F238E27FC236}">
                <a16:creationId xmlns:a16="http://schemas.microsoft.com/office/drawing/2014/main" id="{9391FE41-F69C-4BCC-80B1-B235757B030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6271995-0085-4D9A-89E8-10B8273501C5}"/>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204544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756CBE5-4C64-486D-A07D-D5DB92A58B39}"/>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3" name="フッター プレースホルダー 2">
            <a:extLst>
              <a:ext uri="{FF2B5EF4-FFF2-40B4-BE49-F238E27FC236}">
                <a16:creationId xmlns:a16="http://schemas.microsoft.com/office/drawing/2014/main" id="{6FF13BBC-28D6-441A-BEAD-7D230684FD5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836AF31-4B87-4B01-9F78-385E22301B51}"/>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69625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89A754-0A94-4316-BB60-A77597CE41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F6B7E3-A790-4CC0-93CB-EF995E46C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64F6AF1-A3C1-4241-8871-00B9E672D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CD63DA3-22A9-4F3D-A0F0-B92AD7001EE4}"/>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6" name="フッター プレースホルダー 5">
            <a:extLst>
              <a:ext uri="{FF2B5EF4-FFF2-40B4-BE49-F238E27FC236}">
                <a16:creationId xmlns:a16="http://schemas.microsoft.com/office/drawing/2014/main" id="{5A4ADA55-CEE8-41F5-BABE-4875515A7A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7F309F-BE30-489A-AB25-2C8988C014D4}"/>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179226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17B996-A5DE-4E90-B4DF-042181940AE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24AF6A1-88EF-4420-A5BE-7BC29F316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C5F227C-A5BD-40CB-A0AF-71FD0C354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9DF6F2E-0468-4DF8-ABB2-C31FA5EECD2D}"/>
              </a:ext>
            </a:extLst>
          </p:cNvPr>
          <p:cNvSpPr>
            <a:spLocks noGrp="1"/>
          </p:cNvSpPr>
          <p:nvPr>
            <p:ph type="dt" sz="half" idx="10"/>
          </p:nvPr>
        </p:nvSpPr>
        <p:spPr/>
        <p:txBody>
          <a:bodyPr/>
          <a:lstStyle/>
          <a:p>
            <a:fld id="{F411DFFF-257E-4F7C-84EE-E3CB4EFC80B9}" type="datetimeFigureOut">
              <a:rPr kumimoji="1" lang="ja-JP" altLang="en-US" smtClean="0"/>
              <a:t>2020/11/24</a:t>
            </a:fld>
            <a:endParaRPr kumimoji="1" lang="ja-JP" altLang="en-US"/>
          </a:p>
        </p:txBody>
      </p:sp>
      <p:sp>
        <p:nvSpPr>
          <p:cNvPr id="6" name="フッター プレースホルダー 5">
            <a:extLst>
              <a:ext uri="{FF2B5EF4-FFF2-40B4-BE49-F238E27FC236}">
                <a16:creationId xmlns:a16="http://schemas.microsoft.com/office/drawing/2014/main" id="{D8B0F29C-85FE-493E-906D-72F3D84E56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F5A3B8-3985-4FB3-9191-EBAA4CDA679E}"/>
              </a:ext>
            </a:extLst>
          </p:cNvPr>
          <p:cNvSpPr>
            <a:spLocks noGrp="1"/>
          </p:cNvSpPr>
          <p:nvPr>
            <p:ph type="sldNum" sz="quarter" idx="12"/>
          </p:nvPr>
        </p:nvSpPr>
        <p:spPr/>
        <p:txBody>
          <a:body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324206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39C197-D653-47D8-90F7-74339A384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32C2D0-EC66-4415-AE60-85E26395E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31111A-E72F-4B53-8B2F-A3EE56C11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1DFFF-257E-4F7C-84EE-E3CB4EFC80B9}" type="datetimeFigureOut">
              <a:rPr kumimoji="1" lang="ja-JP" altLang="en-US" smtClean="0"/>
              <a:t>2020/11/24</a:t>
            </a:fld>
            <a:endParaRPr kumimoji="1" lang="ja-JP" altLang="en-US"/>
          </a:p>
        </p:txBody>
      </p:sp>
      <p:sp>
        <p:nvSpPr>
          <p:cNvPr id="5" name="フッター プレースホルダー 4">
            <a:extLst>
              <a:ext uri="{FF2B5EF4-FFF2-40B4-BE49-F238E27FC236}">
                <a16:creationId xmlns:a16="http://schemas.microsoft.com/office/drawing/2014/main" id="{777E1EC7-CEA8-4A4D-B661-A371BBD09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756A47-A04C-43EB-BEDC-512941802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9C48E-922F-409E-99CE-1A5154358F4D}" type="slidenum">
              <a:rPr kumimoji="1" lang="ja-JP" altLang="en-US" smtClean="0"/>
              <a:t>‹#›</a:t>
            </a:fld>
            <a:endParaRPr kumimoji="1" lang="ja-JP" altLang="en-US"/>
          </a:p>
        </p:txBody>
      </p:sp>
    </p:spTree>
    <p:extLst>
      <p:ext uri="{BB962C8B-B14F-4D97-AF65-F5344CB8AC3E}">
        <p14:creationId xmlns:p14="http://schemas.microsoft.com/office/powerpoint/2010/main" val="3680637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FECE9-7784-4471-9C9B-F84E6C255111}"/>
              </a:ext>
            </a:extLst>
          </p:cNvPr>
          <p:cNvSpPr>
            <a:spLocks noGrp="1"/>
          </p:cNvSpPr>
          <p:nvPr>
            <p:ph type="ctrTitle"/>
          </p:nvPr>
        </p:nvSpPr>
        <p:spPr/>
        <p:txBody>
          <a:bodyPr/>
          <a:lstStyle/>
          <a:p>
            <a:r>
              <a:rPr kumimoji="1" lang="en-US" altLang="ja-JP" dirty="0">
                <a:solidFill>
                  <a:schemeClr val="accent6">
                    <a:lumMod val="75000"/>
                  </a:schemeClr>
                </a:solidFill>
              </a:rPr>
              <a:t>With</a:t>
            </a:r>
            <a:r>
              <a:rPr kumimoji="1" lang="ja-JP" altLang="en-US" dirty="0">
                <a:solidFill>
                  <a:schemeClr val="accent6">
                    <a:lumMod val="75000"/>
                  </a:schemeClr>
                </a:solidFill>
              </a:rPr>
              <a:t>コロナ時代における</a:t>
            </a:r>
            <a:br>
              <a:rPr kumimoji="1" lang="en-US" altLang="ja-JP" dirty="0">
                <a:solidFill>
                  <a:schemeClr val="accent6">
                    <a:lumMod val="75000"/>
                  </a:schemeClr>
                </a:solidFill>
              </a:rPr>
            </a:br>
            <a:r>
              <a:rPr kumimoji="1" lang="ja-JP" altLang="en-US" dirty="0">
                <a:solidFill>
                  <a:schemeClr val="accent6">
                    <a:lumMod val="75000"/>
                  </a:schemeClr>
                </a:solidFill>
              </a:rPr>
              <a:t>障害者雇用</a:t>
            </a:r>
          </a:p>
        </p:txBody>
      </p:sp>
      <p:sp>
        <p:nvSpPr>
          <p:cNvPr id="3" name="字幕 2">
            <a:extLst>
              <a:ext uri="{FF2B5EF4-FFF2-40B4-BE49-F238E27FC236}">
                <a16:creationId xmlns:a16="http://schemas.microsoft.com/office/drawing/2014/main" id="{38D5E997-521E-48B0-9240-FFD5051E4FE0}"/>
              </a:ext>
            </a:extLst>
          </p:cNvPr>
          <p:cNvSpPr>
            <a:spLocks noGrp="1"/>
          </p:cNvSpPr>
          <p:nvPr>
            <p:ph type="subTitle" idx="1"/>
          </p:nvPr>
        </p:nvSpPr>
        <p:spPr/>
        <p:txBody>
          <a:bodyPr/>
          <a:lstStyle/>
          <a:p>
            <a:r>
              <a:rPr kumimoji="1" lang="ja-JP" altLang="en-US" dirty="0">
                <a:solidFill>
                  <a:srgbClr val="C00000"/>
                </a:solidFill>
              </a:rPr>
              <a:t>精神障害者の安定した職場づくり</a:t>
            </a:r>
          </a:p>
        </p:txBody>
      </p:sp>
    </p:spTree>
    <p:extLst>
      <p:ext uri="{BB962C8B-B14F-4D97-AF65-F5344CB8AC3E}">
        <p14:creationId xmlns:p14="http://schemas.microsoft.com/office/powerpoint/2010/main" val="286763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68391-D531-437F-9166-55C3598A17E1}"/>
              </a:ext>
            </a:extLst>
          </p:cNvPr>
          <p:cNvSpPr>
            <a:spLocks noGrp="1"/>
          </p:cNvSpPr>
          <p:nvPr>
            <p:ph type="title"/>
          </p:nvPr>
        </p:nvSpPr>
        <p:spPr/>
        <p:txBody>
          <a:bodyPr/>
          <a:lstStyle/>
          <a:p>
            <a:r>
              <a:rPr kumimoji="1" lang="ja-JP" altLang="en-US" dirty="0">
                <a:solidFill>
                  <a:schemeClr val="accent6">
                    <a:lumMod val="75000"/>
                  </a:schemeClr>
                </a:solidFill>
              </a:rPr>
              <a:t>新しい生活様式・ニューノーマル</a:t>
            </a:r>
          </a:p>
        </p:txBody>
      </p:sp>
      <p:sp>
        <p:nvSpPr>
          <p:cNvPr id="3" name="コンテンツ プレースホルダー 2">
            <a:extLst>
              <a:ext uri="{FF2B5EF4-FFF2-40B4-BE49-F238E27FC236}">
                <a16:creationId xmlns:a16="http://schemas.microsoft.com/office/drawing/2014/main" id="{6D1A14B4-5DE8-4747-AAFB-5ED380C3CB6B}"/>
              </a:ext>
            </a:extLst>
          </p:cNvPr>
          <p:cNvSpPr>
            <a:spLocks noGrp="1"/>
          </p:cNvSpPr>
          <p:nvPr>
            <p:ph idx="1"/>
          </p:nvPr>
        </p:nvSpPr>
        <p:spPr/>
        <p:txBody>
          <a:bodyPr/>
          <a:lstStyle/>
          <a:p>
            <a:r>
              <a:rPr kumimoji="1" lang="ja-JP" altLang="en-US" dirty="0"/>
              <a:t>精神障害のある人たちにとってマイナスなことばかりではない</a:t>
            </a:r>
            <a:endParaRPr kumimoji="1" lang="en-US" altLang="ja-JP" dirty="0"/>
          </a:p>
          <a:p>
            <a:r>
              <a:rPr lang="ja-JP" altLang="en-US" dirty="0"/>
              <a:t>ニューノーマルを新たに創っていく可能性</a:t>
            </a:r>
            <a:endParaRPr lang="en-US" altLang="ja-JP" dirty="0"/>
          </a:p>
          <a:p>
            <a:pPr lvl="1"/>
            <a:r>
              <a:rPr kumimoji="1" lang="ja-JP" altLang="en-US" dirty="0"/>
              <a:t>引きこもってもいい</a:t>
            </a:r>
            <a:endParaRPr kumimoji="1" lang="en-US" altLang="ja-JP" dirty="0"/>
          </a:p>
          <a:p>
            <a:pPr lvl="1"/>
            <a:r>
              <a:rPr lang="ja-JP" altLang="en-US" dirty="0"/>
              <a:t>人がいない時間に出かけてもいい</a:t>
            </a:r>
            <a:endParaRPr lang="en-US" altLang="ja-JP" dirty="0"/>
          </a:p>
          <a:p>
            <a:pPr lvl="1"/>
            <a:r>
              <a:rPr kumimoji="1" lang="ja-JP" altLang="en-US" dirty="0"/>
              <a:t>対人スペースはあけていい</a:t>
            </a:r>
            <a:endParaRPr kumimoji="1" lang="en-US" altLang="ja-JP" dirty="0"/>
          </a:p>
          <a:p>
            <a:pPr lvl="1"/>
            <a:r>
              <a:rPr kumimoji="1" lang="ja-JP" altLang="en-US" dirty="0"/>
              <a:t>大勢で盛り上がらなくてもいい</a:t>
            </a:r>
            <a:endParaRPr kumimoji="1" lang="en-US" altLang="ja-JP" dirty="0"/>
          </a:p>
          <a:p>
            <a:pPr lvl="1"/>
            <a:r>
              <a:rPr lang="ja-JP" altLang="en-US" dirty="0"/>
              <a:t>個別性を尊重しあう</a:t>
            </a:r>
            <a:endParaRPr lang="en-US" altLang="ja-JP" dirty="0"/>
          </a:p>
          <a:p>
            <a:pPr lvl="1"/>
            <a:r>
              <a:rPr kumimoji="1" lang="ja-JP" altLang="en-US" dirty="0"/>
              <a:t>好きなことをする（巣ごもりで）</a:t>
            </a:r>
            <a:endParaRPr kumimoji="1" lang="en-US" altLang="ja-JP" dirty="0"/>
          </a:p>
          <a:p>
            <a:r>
              <a:rPr lang="ja-JP" altLang="en-US" dirty="0"/>
              <a:t>ストレングス（強み）の視座を活用した支援が展開できるか？</a:t>
            </a:r>
            <a:endParaRPr kumimoji="1" lang="ja-JP" altLang="en-US" dirty="0"/>
          </a:p>
        </p:txBody>
      </p:sp>
    </p:spTree>
    <p:extLst>
      <p:ext uri="{BB962C8B-B14F-4D97-AF65-F5344CB8AC3E}">
        <p14:creationId xmlns:p14="http://schemas.microsoft.com/office/powerpoint/2010/main" val="412407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29C74-D01A-4AAD-9FEC-9ED17312E77E}"/>
              </a:ext>
            </a:extLst>
          </p:cNvPr>
          <p:cNvSpPr>
            <a:spLocks noGrp="1"/>
          </p:cNvSpPr>
          <p:nvPr>
            <p:ph type="title"/>
          </p:nvPr>
        </p:nvSpPr>
        <p:spPr/>
        <p:txBody>
          <a:bodyPr/>
          <a:lstStyle/>
          <a:p>
            <a:r>
              <a:rPr kumimoji="1" lang="ja-JP" altLang="en-US" dirty="0">
                <a:solidFill>
                  <a:schemeClr val="accent6">
                    <a:lumMod val="75000"/>
                  </a:schemeClr>
                </a:solidFill>
              </a:rPr>
              <a:t>ソーシャルワークの</a:t>
            </a:r>
            <a:br>
              <a:rPr kumimoji="1" lang="en-US" altLang="ja-JP" dirty="0">
                <a:solidFill>
                  <a:schemeClr val="accent6">
                    <a:lumMod val="75000"/>
                  </a:schemeClr>
                </a:solidFill>
              </a:rPr>
            </a:br>
            <a:r>
              <a:rPr kumimoji="1" lang="ja-JP" altLang="en-US" dirty="0">
                <a:solidFill>
                  <a:schemeClr val="accent6">
                    <a:lumMod val="75000"/>
                  </a:schemeClr>
                </a:solidFill>
              </a:rPr>
              <a:t>エンパワーメント・アプローチ</a:t>
            </a:r>
          </a:p>
        </p:txBody>
      </p:sp>
      <p:sp>
        <p:nvSpPr>
          <p:cNvPr id="3" name="コンテンツ プレースホルダー 2">
            <a:extLst>
              <a:ext uri="{FF2B5EF4-FFF2-40B4-BE49-F238E27FC236}">
                <a16:creationId xmlns:a16="http://schemas.microsoft.com/office/drawing/2014/main" id="{925A6139-31BD-466A-914E-6DA7A520FCF6}"/>
              </a:ext>
            </a:extLst>
          </p:cNvPr>
          <p:cNvSpPr>
            <a:spLocks noGrp="1"/>
          </p:cNvSpPr>
          <p:nvPr>
            <p:ph idx="1"/>
          </p:nvPr>
        </p:nvSpPr>
        <p:spPr/>
        <p:txBody>
          <a:bodyPr/>
          <a:lstStyle/>
          <a:p>
            <a:r>
              <a:rPr kumimoji="1" lang="ja-JP" altLang="en-US" dirty="0"/>
              <a:t>問題の社会構造的な特質を理解する。</a:t>
            </a:r>
            <a:endParaRPr kumimoji="1" lang="en-US" altLang="ja-JP" dirty="0"/>
          </a:p>
          <a:p>
            <a:r>
              <a:rPr kumimoji="1" lang="ja-JP" altLang="en-US" dirty="0"/>
              <a:t>パワーレスネスからの脱却が可能であると自覚する。</a:t>
            </a:r>
            <a:endParaRPr kumimoji="1" lang="en-US" altLang="ja-JP" dirty="0"/>
          </a:p>
          <a:p>
            <a:r>
              <a:rPr kumimoji="1" lang="ja-JP" altLang="en-US" dirty="0"/>
              <a:t>問題解決に必要な知識やスキルを習得する。</a:t>
            </a:r>
            <a:endParaRPr kumimoji="1" lang="en-US" altLang="ja-JP" dirty="0"/>
          </a:p>
          <a:p>
            <a:r>
              <a:rPr kumimoji="1" lang="ja-JP" altLang="en-US" dirty="0"/>
              <a:t>それらを用いて資源を効果的に活用・創造して問題（個人的・対人関係的・社会的）の解決を図る。</a:t>
            </a:r>
            <a:endParaRPr kumimoji="1" lang="en-US" altLang="ja-JP" dirty="0"/>
          </a:p>
          <a:p>
            <a:endParaRPr kumimoji="1" lang="en-US" altLang="ja-JP" dirty="0"/>
          </a:p>
          <a:p>
            <a:r>
              <a:rPr kumimoji="1" lang="ja-JP" altLang="en-US" dirty="0"/>
              <a:t>そのための一連のプロセスを促進・支援するアプローチがエンパワメント・アプローチである。</a:t>
            </a:r>
          </a:p>
          <a:p>
            <a:endParaRPr kumimoji="1" lang="ja-JP" altLang="en-US" dirty="0"/>
          </a:p>
        </p:txBody>
      </p:sp>
      <p:sp>
        <p:nvSpPr>
          <p:cNvPr id="4" name="テキスト ボックス 3">
            <a:extLst>
              <a:ext uri="{FF2B5EF4-FFF2-40B4-BE49-F238E27FC236}">
                <a16:creationId xmlns:a16="http://schemas.microsoft.com/office/drawing/2014/main" id="{EEFD1B97-AE63-4A1F-803F-2979A983FEE3}"/>
              </a:ext>
            </a:extLst>
          </p:cNvPr>
          <p:cNvSpPr txBox="1"/>
          <p:nvPr/>
        </p:nvSpPr>
        <p:spPr>
          <a:xfrm>
            <a:off x="4066903" y="6288360"/>
            <a:ext cx="7622600" cy="369332"/>
          </a:xfrm>
          <a:prstGeom prst="rect">
            <a:avLst/>
          </a:prstGeom>
          <a:noFill/>
        </p:spPr>
        <p:txBody>
          <a:bodyPr wrap="none" rtlCol="0">
            <a:spAutoFit/>
          </a:bodyPr>
          <a:lstStyle/>
          <a:p>
            <a:r>
              <a:rPr kumimoji="1" lang="ja-JP" altLang="en-US" dirty="0"/>
              <a:t>引用　久保・副田（</a:t>
            </a:r>
            <a:r>
              <a:rPr kumimoji="1" lang="en-US" altLang="ja-JP" dirty="0"/>
              <a:t>2005</a:t>
            </a:r>
            <a:r>
              <a:rPr kumimoji="1" lang="ja-JP" altLang="en-US" dirty="0"/>
              <a:t>）</a:t>
            </a:r>
            <a:r>
              <a:rPr kumimoji="1" lang="en-US" altLang="ja-JP" dirty="0"/>
              <a:t>『</a:t>
            </a:r>
            <a:r>
              <a:rPr kumimoji="1" lang="ja-JP" altLang="en-US" dirty="0"/>
              <a:t>ソーシャルワークの実践モデル</a:t>
            </a:r>
            <a:r>
              <a:rPr kumimoji="1" lang="en-US" altLang="ja-JP" dirty="0"/>
              <a:t>』</a:t>
            </a:r>
            <a:r>
              <a:rPr kumimoji="1" lang="ja-JP" altLang="en-US" dirty="0"/>
              <a:t>川島書店</a:t>
            </a:r>
          </a:p>
        </p:txBody>
      </p:sp>
    </p:spTree>
    <p:extLst>
      <p:ext uri="{BB962C8B-B14F-4D97-AF65-F5344CB8AC3E}">
        <p14:creationId xmlns:p14="http://schemas.microsoft.com/office/powerpoint/2010/main" val="168584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C75CFC7-26B7-4ECF-B860-162408FE1F2A}"/>
              </a:ext>
            </a:extLst>
          </p:cNvPr>
          <p:cNvSpPr>
            <a:spLocks noGrp="1"/>
          </p:cNvSpPr>
          <p:nvPr>
            <p:ph type="title"/>
          </p:nvPr>
        </p:nvSpPr>
        <p:spPr/>
        <p:txBody>
          <a:bodyPr/>
          <a:lstStyle/>
          <a:p>
            <a:r>
              <a:rPr lang="ja-JP" altLang="en-US" dirty="0">
                <a:solidFill>
                  <a:schemeClr val="accent6">
                    <a:lumMod val="75000"/>
                  </a:schemeClr>
                </a:solidFill>
              </a:rPr>
              <a:t>安定した職場づくりに向けて</a:t>
            </a:r>
          </a:p>
        </p:txBody>
      </p:sp>
      <p:sp>
        <p:nvSpPr>
          <p:cNvPr id="5" name="テキスト プレースホルダー 4">
            <a:extLst>
              <a:ext uri="{FF2B5EF4-FFF2-40B4-BE49-F238E27FC236}">
                <a16:creationId xmlns:a16="http://schemas.microsoft.com/office/drawing/2014/main" id="{5CFDD4C1-6B21-41A2-8AD3-AD1920854036}"/>
              </a:ext>
            </a:extLst>
          </p:cNvPr>
          <p:cNvSpPr>
            <a:spLocks noGrp="1"/>
          </p:cNvSpPr>
          <p:nvPr>
            <p:ph type="body" idx="1"/>
          </p:nvPr>
        </p:nvSpPr>
        <p:spPr/>
        <p:txBody>
          <a:bodyPr/>
          <a:lstStyle/>
          <a:p>
            <a:r>
              <a:rPr lang="ja-JP" altLang="en-US" dirty="0"/>
              <a:t>当事者</a:t>
            </a:r>
          </a:p>
        </p:txBody>
      </p:sp>
      <p:sp>
        <p:nvSpPr>
          <p:cNvPr id="6" name="コンテンツ プレースホルダー 5">
            <a:extLst>
              <a:ext uri="{FF2B5EF4-FFF2-40B4-BE49-F238E27FC236}">
                <a16:creationId xmlns:a16="http://schemas.microsoft.com/office/drawing/2014/main" id="{947DA767-4C0B-43FF-A889-A9036075A282}"/>
              </a:ext>
            </a:extLst>
          </p:cNvPr>
          <p:cNvSpPr>
            <a:spLocks noGrp="1"/>
          </p:cNvSpPr>
          <p:nvPr>
            <p:ph sz="half" idx="2"/>
          </p:nvPr>
        </p:nvSpPr>
        <p:spPr/>
        <p:txBody>
          <a:bodyPr/>
          <a:lstStyle/>
          <a:p>
            <a:r>
              <a:rPr lang="ja-JP" altLang="en-US" dirty="0"/>
              <a:t>新しい生活様式やニューノーマルを認識する。</a:t>
            </a:r>
            <a:endParaRPr lang="en-US" altLang="ja-JP" dirty="0"/>
          </a:p>
          <a:p>
            <a:r>
              <a:rPr lang="ja-JP" altLang="en-US" dirty="0"/>
              <a:t>必要な知識やスキルを習得する。</a:t>
            </a:r>
            <a:endParaRPr lang="en-US" altLang="ja-JP" dirty="0"/>
          </a:p>
          <a:p>
            <a:r>
              <a:rPr lang="ja-JP" altLang="en-US" dirty="0"/>
              <a:t>資源を効果的に活用・創造してさらにニューノーマルを創る。</a:t>
            </a:r>
          </a:p>
        </p:txBody>
      </p:sp>
      <p:sp>
        <p:nvSpPr>
          <p:cNvPr id="7" name="テキスト プレースホルダー 6">
            <a:extLst>
              <a:ext uri="{FF2B5EF4-FFF2-40B4-BE49-F238E27FC236}">
                <a16:creationId xmlns:a16="http://schemas.microsoft.com/office/drawing/2014/main" id="{7952042B-6686-47D2-ADC0-D922A5667E49}"/>
              </a:ext>
            </a:extLst>
          </p:cNvPr>
          <p:cNvSpPr>
            <a:spLocks noGrp="1"/>
          </p:cNvSpPr>
          <p:nvPr>
            <p:ph type="body" sz="quarter" idx="3"/>
          </p:nvPr>
        </p:nvSpPr>
        <p:spPr/>
        <p:txBody>
          <a:bodyPr/>
          <a:lstStyle/>
          <a:p>
            <a:r>
              <a:rPr lang="ja-JP" altLang="en-US" dirty="0"/>
              <a:t>職場と支援者</a:t>
            </a:r>
          </a:p>
        </p:txBody>
      </p:sp>
      <p:sp>
        <p:nvSpPr>
          <p:cNvPr id="8" name="コンテンツ プレースホルダー 7">
            <a:extLst>
              <a:ext uri="{FF2B5EF4-FFF2-40B4-BE49-F238E27FC236}">
                <a16:creationId xmlns:a16="http://schemas.microsoft.com/office/drawing/2014/main" id="{9B04B632-0B88-44E4-B0CD-784A2213B30F}"/>
              </a:ext>
            </a:extLst>
          </p:cNvPr>
          <p:cNvSpPr>
            <a:spLocks noGrp="1"/>
          </p:cNvSpPr>
          <p:nvPr>
            <p:ph sz="quarter" idx="4"/>
          </p:nvPr>
        </p:nvSpPr>
        <p:spPr/>
        <p:txBody>
          <a:bodyPr/>
          <a:lstStyle/>
          <a:p>
            <a:r>
              <a:rPr lang="ja-JP" altLang="en-US" dirty="0"/>
              <a:t>新しい生活様式やニューノーマルを認識する。</a:t>
            </a:r>
            <a:endParaRPr lang="en-US" altLang="ja-JP" dirty="0"/>
          </a:p>
          <a:p>
            <a:r>
              <a:rPr lang="ja-JP" altLang="en-US" dirty="0"/>
              <a:t>必要な知識やスキルを習得する。</a:t>
            </a:r>
            <a:endParaRPr lang="en-US" altLang="ja-JP" dirty="0"/>
          </a:p>
          <a:p>
            <a:r>
              <a:rPr lang="ja-JP" altLang="en-US" dirty="0"/>
              <a:t>資源を効果的に活用・創造してさらにニューノーマルを創る。</a:t>
            </a:r>
            <a:endParaRPr lang="en-US" altLang="ja-JP" dirty="0"/>
          </a:p>
          <a:p>
            <a:endParaRPr lang="ja-JP" altLang="en-US" dirty="0"/>
          </a:p>
        </p:txBody>
      </p:sp>
      <p:sp>
        <p:nvSpPr>
          <p:cNvPr id="9" name="四角形: 角を丸くする 8">
            <a:extLst>
              <a:ext uri="{FF2B5EF4-FFF2-40B4-BE49-F238E27FC236}">
                <a16:creationId xmlns:a16="http://schemas.microsoft.com/office/drawing/2014/main" id="{9080E56D-D2B9-4EBD-9874-29243E0FF399}"/>
              </a:ext>
            </a:extLst>
          </p:cNvPr>
          <p:cNvSpPr/>
          <p:nvPr/>
        </p:nvSpPr>
        <p:spPr>
          <a:xfrm>
            <a:off x="1976846" y="5677989"/>
            <a:ext cx="8508274" cy="957942"/>
          </a:xfrm>
          <a:prstGeom prst="roundRect">
            <a:avLst/>
          </a:prstGeom>
          <a:ln w="317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chemeClr val="accent6">
                    <a:lumMod val="75000"/>
                  </a:schemeClr>
                </a:solidFill>
              </a:rPr>
              <a:t>雇用する側と雇用される側といった二元論ではなく</a:t>
            </a:r>
            <a:endParaRPr lang="en-US" altLang="ja-JP" dirty="0">
              <a:solidFill>
                <a:schemeClr val="accent6">
                  <a:lumMod val="75000"/>
                </a:schemeClr>
              </a:solidFill>
            </a:endParaRPr>
          </a:p>
          <a:p>
            <a:pPr algn="ctr"/>
            <a:r>
              <a:rPr kumimoji="1" lang="ja-JP" altLang="en-US" b="1" dirty="0">
                <a:solidFill>
                  <a:schemeClr val="accent6">
                    <a:lumMod val="75000"/>
                  </a:schemeClr>
                </a:solidFill>
              </a:rPr>
              <a:t>共に職場を創っていくこと、協働する仕組みづくりの必要性</a:t>
            </a:r>
          </a:p>
        </p:txBody>
      </p:sp>
    </p:spTree>
    <p:extLst>
      <p:ext uri="{BB962C8B-B14F-4D97-AF65-F5344CB8AC3E}">
        <p14:creationId xmlns:p14="http://schemas.microsoft.com/office/powerpoint/2010/main" val="42158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D4A2A-3956-4019-BE27-D1B22BD2FF5B}"/>
              </a:ext>
            </a:extLst>
          </p:cNvPr>
          <p:cNvSpPr>
            <a:spLocks noGrp="1"/>
          </p:cNvSpPr>
          <p:nvPr>
            <p:ph type="title"/>
          </p:nvPr>
        </p:nvSpPr>
        <p:spPr/>
        <p:txBody>
          <a:bodyPr/>
          <a:lstStyle/>
          <a:p>
            <a:r>
              <a:rPr kumimoji="1" lang="ja-JP" altLang="en-US" dirty="0">
                <a:solidFill>
                  <a:schemeClr val="accent6">
                    <a:lumMod val="75000"/>
                  </a:schemeClr>
                </a:solidFill>
              </a:rPr>
              <a:t>新型コロナウィルス感染症による</a:t>
            </a:r>
            <a:br>
              <a:rPr kumimoji="1" lang="en-US" altLang="ja-JP" dirty="0">
                <a:solidFill>
                  <a:schemeClr val="accent6">
                    <a:lumMod val="75000"/>
                  </a:schemeClr>
                </a:solidFill>
              </a:rPr>
            </a:br>
            <a:r>
              <a:rPr kumimoji="1" lang="ja-JP" altLang="en-US" dirty="0">
                <a:solidFill>
                  <a:schemeClr val="accent6">
                    <a:lumMod val="75000"/>
                  </a:schemeClr>
                </a:solidFill>
              </a:rPr>
              <a:t>雇用への影響</a:t>
            </a:r>
          </a:p>
        </p:txBody>
      </p:sp>
      <p:sp>
        <p:nvSpPr>
          <p:cNvPr id="3" name="コンテンツ プレースホルダー 2">
            <a:extLst>
              <a:ext uri="{FF2B5EF4-FFF2-40B4-BE49-F238E27FC236}">
                <a16:creationId xmlns:a16="http://schemas.microsoft.com/office/drawing/2014/main" id="{7151B115-45E5-4B17-BD5A-AEC2C83D7C2A}"/>
              </a:ext>
            </a:extLst>
          </p:cNvPr>
          <p:cNvSpPr>
            <a:spLocks noGrp="1"/>
          </p:cNvSpPr>
          <p:nvPr>
            <p:ph idx="1"/>
          </p:nvPr>
        </p:nvSpPr>
        <p:spPr>
          <a:xfrm>
            <a:off x="838200" y="1825625"/>
            <a:ext cx="10515600" cy="4764018"/>
          </a:xfrm>
        </p:spPr>
        <p:txBody>
          <a:bodyPr>
            <a:normAutofit lnSpcReduction="10000"/>
          </a:bodyPr>
          <a:lstStyle/>
          <a:p>
            <a:r>
              <a:rPr kumimoji="1" lang="en-US" altLang="ja-JP" dirty="0"/>
              <a:t>10</a:t>
            </a:r>
            <a:r>
              <a:rPr kumimoji="1" lang="ja-JP" altLang="en-US" dirty="0"/>
              <a:t>月</a:t>
            </a:r>
            <a:r>
              <a:rPr kumimoji="1" lang="en-US" altLang="ja-JP" dirty="0"/>
              <a:t>30</a:t>
            </a:r>
            <a:r>
              <a:rPr kumimoji="1" lang="ja-JP" altLang="en-US" dirty="0"/>
              <a:t>日時点までの累積値</a:t>
            </a:r>
          </a:p>
          <a:p>
            <a:r>
              <a:rPr kumimoji="1" lang="ja-JP" altLang="en-US" dirty="0"/>
              <a:t> 雇用調整の可能性がある事業所　　 </a:t>
            </a:r>
            <a:r>
              <a:rPr kumimoji="1" lang="en-US" altLang="ja-JP" dirty="0"/>
              <a:t>112,533 </a:t>
            </a:r>
            <a:r>
              <a:rPr kumimoji="1" lang="ja-JP" altLang="en-US" dirty="0"/>
              <a:t>事業所</a:t>
            </a:r>
          </a:p>
          <a:p>
            <a:r>
              <a:rPr kumimoji="1" lang="ja-JP" altLang="en-US" dirty="0"/>
              <a:t> 解雇等見込み労働者数　　　　　　　</a:t>
            </a:r>
            <a:r>
              <a:rPr kumimoji="1" lang="en-US" altLang="ja-JP" dirty="0"/>
              <a:t>69,130 </a:t>
            </a:r>
            <a:r>
              <a:rPr kumimoji="1" lang="ja-JP" altLang="en-US" dirty="0"/>
              <a:t>人</a:t>
            </a:r>
          </a:p>
          <a:p>
            <a:r>
              <a:rPr kumimoji="1" lang="ja-JP" altLang="en-US" dirty="0"/>
              <a:t> 解雇等見込み労働者数のうち非正規雇用労働者数　 </a:t>
            </a:r>
            <a:r>
              <a:rPr kumimoji="1" lang="en-US" altLang="ja-JP" dirty="0"/>
              <a:t>33,692 </a:t>
            </a:r>
            <a:r>
              <a:rPr kumimoji="1" lang="ja-JP" altLang="en-US" dirty="0"/>
              <a:t>人</a:t>
            </a:r>
            <a:endParaRPr kumimoji="1" lang="en-US" altLang="ja-JP" dirty="0"/>
          </a:p>
          <a:p>
            <a:pPr lvl="1"/>
            <a:r>
              <a:rPr kumimoji="1" lang="ja-JP" altLang="en-US" dirty="0"/>
              <a:t>非正規雇用労働者</a:t>
            </a:r>
            <a:r>
              <a:rPr kumimoji="1" lang="en-US" altLang="ja-JP" dirty="0"/>
              <a:t>(</a:t>
            </a:r>
            <a:r>
              <a:rPr kumimoji="1" lang="ja-JP" altLang="en-US" dirty="0"/>
              <a:t>パート・アルバイト、派遣社員、契約社員、嘱託等</a:t>
            </a:r>
            <a:r>
              <a:rPr kumimoji="1" lang="en-US" altLang="ja-JP" dirty="0"/>
              <a:t>)</a:t>
            </a:r>
            <a:r>
              <a:rPr kumimoji="1" lang="ja-JP" altLang="en-US" dirty="0"/>
              <a:t>の解雇等見込み数は、</a:t>
            </a:r>
            <a:r>
              <a:rPr kumimoji="1" lang="en-US" altLang="ja-JP" dirty="0"/>
              <a:t>5</a:t>
            </a:r>
            <a:r>
              <a:rPr kumimoji="1" lang="ja-JP" altLang="en-US" dirty="0"/>
              <a:t>月 </a:t>
            </a:r>
            <a:r>
              <a:rPr kumimoji="1" lang="en-US" altLang="ja-JP" dirty="0"/>
              <a:t>25 </a:t>
            </a:r>
            <a:r>
              <a:rPr kumimoji="1" lang="ja-JP" altLang="en-US" dirty="0"/>
              <a:t>日より把握開始しており、解雇等見込み労働者総数の内訳になっているものではないことに留意が必要</a:t>
            </a:r>
            <a:endParaRPr kumimoji="1" lang="en-US" altLang="ja-JP" dirty="0"/>
          </a:p>
          <a:p>
            <a:pPr marL="0" indent="0">
              <a:buNone/>
            </a:pPr>
            <a:endParaRPr kumimoji="1" lang="en-US" altLang="ja-JP" dirty="0"/>
          </a:p>
          <a:p>
            <a:pPr marL="0" indent="0">
              <a:buNone/>
            </a:pPr>
            <a:endParaRPr kumimoji="1" lang="en-US" altLang="ja-JP" dirty="0"/>
          </a:p>
          <a:p>
            <a:pPr marL="0" indent="0">
              <a:buNone/>
            </a:pPr>
            <a:r>
              <a:rPr kumimoji="1" lang="ja-JP" altLang="en-US" sz="2200" dirty="0"/>
              <a:t>引用　厚生労働省「新型コロナウイルス感染症に起因する雇用への影響に関する情報について」令和</a:t>
            </a:r>
            <a:r>
              <a:rPr kumimoji="1" lang="en-US" altLang="ja-JP" sz="2200" dirty="0"/>
              <a:t>2</a:t>
            </a:r>
            <a:r>
              <a:rPr kumimoji="1" lang="ja-JP" altLang="en-US" sz="2200" dirty="0"/>
              <a:t>年</a:t>
            </a:r>
            <a:r>
              <a:rPr kumimoji="1" lang="en-US" altLang="ja-JP" sz="2200" dirty="0"/>
              <a:t>10</a:t>
            </a:r>
            <a:r>
              <a:rPr kumimoji="1" lang="ja-JP" altLang="en-US" sz="2200" dirty="0"/>
              <a:t>月</a:t>
            </a:r>
            <a:r>
              <a:rPr kumimoji="1" lang="en-US" altLang="ja-JP" sz="2200" dirty="0"/>
              <a:t>30</a:t>
            </a:r>
            <a:r>
              <a:rPr kumimoji="1" lang="ja-JP" altLang="en-US" sz="2200" dirty="0"/>
              <a:t>日</a:t>
            </a:r>
          </a:p>
        </p:txBody>
      </p:sp>
    </p:spTree>
    <p:extLst>
      <p:ext uri="{BB962C8B-B14F-4D97-AF65-F5344CB8AC3E}">
        <p14:creationId xmlns:p14="http://schemas.microsoft.com/office/powerpoint/2010/main" val="319757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CA7FD24-EA8F-4794-B196-B9622822F729}"/>
              </a:ext>
            </a:extLst>
          </p:cNvPr>
          <p:cNvPicPr>
            <a:picLocks noChangeAspect="1"/>
          </p:cNvPicPr>
          <p:nvPr/>
        </p:nvPicPr>
        <p:blipFill>
          <a:blip r:embed="rId2"/>
          <a:stretch>
            <a:fillRect/>
          </a:stretch>
        </p:blipFill>
        <p:spPr>
          <a:xfrm>
            <a:off x="2490787" y="183749"/>
            <a:ext cx="7210425" cy="6153150"/>
          </a:xfrm>
          <a:prstGeom prst="rect">
            <a:avLst/>
          </a:prstGeom>
        </p:spPr>
      </p:pic>
      <p:sp>
        <p:nvSpPr>
          <p:cNvPr id="6" name="テキスト ボックス 5">
            <a:extLst>
              <a:ext uri="{FF2B5EF4-FFF2-40B4-BE49-F238E27FC236}">
                <a16:creationId xmlns:a16="http://schemas.microsoft.com/office/drawing/2014/main" id="{B5F8FD10-537C-4DD2-ABE4-69B8EAF37ED0}"/>
              </a:ext>
            </a:extLst>
          </p:cNvPr>
          <p:cNvSpPr txBox="1"/>
          <p:nvPr/>
        </p:nvSpPr>
        <p:spPr>
          <a:xfrm>
            <a:off x="4412202" y="6486911"/>
            <a:ext cx="7700363" cy="369332"/>
          </a:xfrm>
          <a:prstGeom prst="rect">
            <a:avLst/>
          </a:prstGeom>
          <a:noFill/>
        </p:spPr>
        <p:txBody>
          <a:bodyPr wrap="square" rtlCol="0">
            <a:spAutoFit/>
          </a:bodyPr>
          <a:lstStyle/>
          <a:p>
            <a:r>
              <a:rPr kumimoji="1" lang="ja-JP" altLang="en-US" dirty="0"/>
              <a:t>出典　</a:t>
            </a:r>
            <a:r>
              <a:rPr kumimoji="1" lang="en-US" altLang="ja-JP" dirty="0"/>
              <a:t>https://www.asahi.com/articles/ASN837F2LN83ULFA00Z.html</a:t>
            </a:r>
            <a:endParaRPr kumimoji="1" lang="ja-JP" altLang="en-US" dirty="0"/>
          </a:p>
        </p:txBody>
      </p:sp>
    </p:spTree>
    <p:extLst>
      <p:ext uri="{BB962C8B-B14F-4D97-AF65-F5344CB8AC3E}">
        <p14:creationId xmlns:p14="http://schemas.microsoft.com/office/powerpoint/2010/main" val="14481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FC3B8E-3C59-4C43-8D6A-ABD09DA6F00A}"/>
              </a:ext>
            </a:extLst>
          </p:cNvPr>
          <p:cNvPicPr>
            <a:picLocks noChangeAspect="1"/>
          </p:cNvPicPr>
          <p:nvPr/>
        </p:nvPicPr>
        <p:blipFill>
          <a:blip r:embed="rId2"/>
          <a:stretch>
            <a:fillRect/>
          </a:stretch>
        </p:blipFill>
        <p:spPr>
          <a:xfrm>
            <a:off x="2185787" y="0"/>
            <a:ext cx="8116516" cy="6122126"/>
          </a:xfrm>
          <a:prstGeom prst="rect">
            <a:avLst/>
          </a:prstGeom>
        </p:spPr>
      </p:pic>
      <p:pic>
        <p:nvPicPr>
          <p:cNvPr id="5" name="図 4">
            <a:extLst>
              <a:ext uri="{FF2B5EF4-FFF2-40B4-BE49-F238E27FC236}">
                <a16:creationId xmlns:a16="http://schemas.microsoft.com/office/drawing/2014/main" id="{ACB46E2B-FD30-43CC-B204-C72B7C179B00}"/>
              </a:ext>
            </a:extLst>
          </p:cNvPr>
          <p:cNvPicPr>
            <a:picLocks noChangeAspect="1"/>
          </p:cNvPicPr>
          <p:nvPr/>
        </p:nvPicPr>
        <p:blipFill>
          <a:blip r:embed="rId3"/>
          <a:stretch>
            <a:fillRect/>
          </a:stretch>
        </p:blipFill>
        <p:spPr>
          <a:xfrm>
            <a:off x="37492" y="0"/>
            <a:ext cx="2000250" cy="209550"/>
          </a:xfrm>
          <a:prstGeom prst="rect">
            <a:avLst/>
          </a:prstGeom>
        </p:spPr>
      </p:pic>
      <p:sp>
        <p:nvSpPr>
          <p:cNvPr id="6" name="テキスト ボックス 5">
            <a:extLst>
              <a:ext uri="{FF2B5EF4-FFF2-40B4-BE49-F238E27FC236}">
                <a16:creationId xmlns:a16="http://schemas.microsoft.com/office/drawing/2014/main" id="{1B4B5F92-1CD2-4585-938D-08A5F41252E9}"/>
              </a:ext>
            </a:extLst>
          </p:cNvPr>
          <p:cNvSpPr txBox="1"/>
          <p:nvPr/>
        </p:nvSpPr>
        <p:spPr>
          <a:xfrm>
            <a:off x="10511245" y="6348549"/>
            <a:ext cx="1463041" cy="369332"/>
          </a:xfrm>
          <a:prstGeom prst="rect">
            <a:avLst/>
          </a:prstGeom>
          <a:noFill/>
        </p:spPr>
        <p:txBody>
          <a:bodyPr wrap="square" rtlCol="0">
            <a:spAutoFit/>
          </a:bodyPr>
          <a:lstStyle/>
          <a:p>
            <a:r>
              <a:rPr kumimoji="1" lang="ja-JP" altLang="en-US" dirty="0"/>
              <a:t>次ページへ</a:t>
            </a:r>
          </a:p>
        </p:txBody>
      </p:sp>
      <p:sp>
        <p:nvSpPr>
          <p:cNvPr id="8" name="テキスト ボックス 7">
            <a:extLst>
              <a:ext uri="{FF2B5EF4-FFF2-40B4-BE49-F238E27FC236}">
                <a16:creationId xmlns:a16="http://schemas.microsoft.com/office/drawing/2014/main" id="{46AEF51A-3EBE-497A-B76A-E4D185918C85}"/>
              </a:ext>
            </a:extLst>
          </p:cNvPr>
          <p:cNvSpPr txBox="1"/>
          <p:nvPr/>
        </p:nvSpPr>
        <p:spPr>
          <a:xfrm>
            <a:off x="4415245" y="6357258"/>
            <a:ext cx="6096000" cy="369332"/>
          </a:xfrm>
          <a:prstGeom prst="rect">
            <a:avLst/>
          </a:prstGeom>
          <a:noFill/>
        </p:spPr>
        <p:txBody>
          <a:bodyPr wrap="square">
            <a:spAutoFit/>
          </a:bodyPr>
          <a:lstStyle/>
          <a:p>
            <a:r>
              <a:rPr lang="ja-JP" altLang="en-US" dirty="0"/>
              <a:t>出典　</a:t>
            </a:r>
            <a:r>
              <a:rPr lang="en-US" altLang="ja-JP" dirty="0"/>
              <a:t>https://www.tokyo-np.co.jp/article/62552</a:t>
            </a:r>
            <a:endParaRPr lang="ja-JP" altLang="en-US" dirty="0"/>
          </a:p>
        </p:txBody>
      </p:sp>
    </p:spTree>
    <p:extLst>
      <p:ext uri="{BB962C8B-B14F-4D97-AF65-F5344CB8AC3E}">
        <p14:creationId xmlns:p14="http://schemas.microsoft.com/office/powerpoint/2010/main" val="187423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13822CE-78EC-4A81-8AC5-2DD6CB79B200}"/>
              </a:ext>
            </a:extLst>
          </p:cNvPr>
          <p:cNvPicPr>
            <a:picLocks noChangeAspect="1"/>
          </p:cNvPicPr>
          <p:nvPr/>
        </p:nvPicPr>
        <p:blipFill>
          <a:blip r:embed="rId2"/>
          <a:stretch>
            <a:fillRect/>
          </a:stretch>
        </p:blipFill>
        <p:spPr>
          <a:xfrm>
            <a:off x="0" y="0"/>
            <a:ext cx="2000250" cy="209550"/>
          </a:xfrm>
          <a:prstGeom prst="rect">
            <a:avLst/>
          </a:prstGeom>
        </p:spPr>
      </p:pic>
      <p:pic>
        <p:nvPicPr>
          <p:cNvPr id="5" name="図 4">
            <a:extLst>
              <a:ext uri="{FF2B5EF4-FFF2-40B4-BE49-F238E27FC236}">
                <a16:creationId xmlns:a16="http://schemas.microsoft.com/office/drawing/2014/main" id="{C298937D-F33E-467E-82E9-45BCF8D6C571}"/>
              </a:ext>
            </a:extLst>
          </p:cNvPr>
          <p:cNvPicPr>
            <a:picLocks noChangeAspect="1"/>
          </p:cNvPicPr>
          <p:nvPr/>
        </p:nvPicPr>
        <p:blipFill>
          <a:blip r:embed="rId3"/>
          <a:stretch>
            <a:fillRect/>
          </a:stretch>
        </p:blipFill>
        <p:spPr>
          <a:xfrm>
            <a:off x="2107033" y="0"/>
            <a:ext cx="8355619" cy="6296297"/>
          </a:xfrm>
          <a:prstGeom prst="rect">
            <a:avLst/>
          </a:prstGeom>
        </p:spPr>
      </p:pic>
      <p:sp>
        <p:nvSpPr>
          <p:cNvPr id="7" name="テキスト ボックス 6">
            <a:extLst>
              <a:ext uri="{FF2B5EF4-FFF2-40B4-BE49-F238E27FC236}">
                <a16:creationId xmlns:a16="http://schemas.microsoft.com/office/drawing/2014/main" id="{727714DC-192F-45BD-B3B2-AE0BC86211AB}"/>
              </a:ext>
            </a:extLst>
          </p:cNvPr>
          <p:cNvSpPr txBox="1"/>
          <p:nvPr/>
        </p:nvSpPr>
        <p:spPr>
          <a:xfrm>
            <a:off x="4685212" y="6399015"/>
            <a:ext cx="6096000" cy="369332"/>
          </a:xfrm>
          <a:prstGeom prst="rect">
            <a:avLst/>
          </a:prstGeom>
          <a:noFill/>
        </p:spPr>
        <p:txBody>
          <a:bodyPr wrap="square">
            <a:spAutoFit/>
          </a:bodyPr>
          <a:lstStyle/>
          <a:p>
            <a:r>
              <a:rPr lang="ja-JP" altLang="en-US" dirty="0"/>
              <a:t>出典　</a:t>
            </a:r>
            <a:r>
              <a:rPr lang="en-US" altLang="ja-JP" dirty="0"/>
              <a:t>https://www.tokyo-np.co.jp/article/62552</a:t>
            </a:r>
            <a:endParaRPr lang="ja-JP" altLang="en-US" dirty="0"/>
          </a:p>
        </p:txBody>
      </p:sp>
      <p:sp>
        <p:nvSpPr>
          <p:cNvPr id="9" name="テキスト ボックス 8">
            <a:extLst>
              <a:ext uri="{FF2B5EF4-FFF2-40B4-BE49-F238E27FC236}">
                <a16:creationId xmlns:a16="http://schemas.microsoft.com/office/drawing/2014/main" id="{290C333F-33DB-4A9A-B327-0829C6E3417B}"/>
              </a:ext>
            </a:extLst>
          </p:cNvPr>
          <p:cNvSpPr txBox="1"/>
          <p:nvPr/>
        </p:nvSpPr>
        <p:spPr>
          <a:xfrm>
            <a:off x="212679" y="496389"/>
            <a:ext cx="1574891" cy="369332"/>
          </a:xfrm>
          <a:prstGeom prst="rect">
            <a:avLst/>
          </a:prstGeom>
          <a:noFill/>
        </p:spPr>
        <p:txBody>
          <a:bodyPr wrap="square" rtlCol="0">
            <a:spAutoFit/>
          </a:bodyPr>
          <a:lstStyle/>
          <a:p>
            <a:r>
              <a:rPr kumimoji="1" lang="ja-JP" altLang="en-US" dirty="0"/>
              <a:t>前ページより</a:t>
            </a:r>
          </a:p>
        </p:txBody>
      </p:sp>
    </p:spTree>
    <p:extLst>
      <p:ext uri="{BB962C8B-B14F-4D97-AF65-F5344CB8AC3E}">
        <p14:creationId xmlns:p14="http://schemas.microsoft.com/office/powerpoint/2010/main" val="123032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C076C6-1A33-4245-8359-C2D2A8CE90BA}"/>
              </a:ext>
            </a:extLst>
          </p:cNvPr>
          <p:cNvSpPr>
            <a:spLocks noGrp="1"/>
          </p:cNvSpPr>
          <p:nvPr>
            <p:ph type="title"/>
          </p:nvPr>
        </p:nvSpPr>
        <p:spPr/>
        <p:txBody>
          <a:bodyPr/>
          <a:lstStyle/>
          <a:p>
            <a:r>
              <a:rPr lang="ja-JP" altLang="en-US" dirty="0">
                <a:solidFill>
                  <a:schemeClr val="accent6">
                    <a:lumMod val="75000"/>
                  </a:schemeClr>
                </a:solidFill>
              </a:rPr>
              <a:t>精神障害のある人たちのニーズと支援（例）</a:t>
            </a:r>
          </a:p>
        </p:txBody>
      </p:sp>
      <p:sp>
        <p:nvSpPr>
          <p:cNvPr id="3" name="コンテンツ プレースホルダー 2">
            <a:extLst>
              <a:ext uri="{FF2B5EF4-FFF2-40B4-BE49-F238E27FC236}">
                <a16:creationId xmlns:a16="http://schemas.microsoft.com/office/drawing/2014/main" id="{72C127B4-FABC-4650-B3CD-9DF52383A7FB}"/>
              </a:ext>
            </a:extLst>
          </p:cNvPr>
          <p:cNvSpPr>
            <a:spLocks noGrp="1"/>
          </p:cNvSpPr>
          <p:nvPr>
            <p:ph idx="1"/>
          </p:nvPr>
        </p:nvSpPr>
        <p:spPr>
          <a:xfrm>
            <a:off x="838200" y="1825624"/>
            <a:ext cx="10515600" cy="4575175"/>
          </a:xfrm>
        </p:spPr>
        <p:txBody>
          <a:bodyPr>
            <a:normAutofit/>
          </a:bodyPr>
          <a:lstStyle/>
          <a:p>
            <a:r>
              <a:rPr lang="ja-JP" altLang="en-US" dirty="0"/>
              <a:t>医療的なニーズ</a:t>
            </a:r>
            <a:endParaRPr lang="en-US" altLang="ja-JP" dirty="0"/>
          </a:p>
          <a:p>
            <a:pPr lvl="1"/>
            <a:r>
              <a:rPr lang="ja-JP" altLang="en-US" dirty="0"/>
              <a:t>服薬支援</a:t>
            </a:r>
            <a:endParaRPr lang="en-US" altLang="ja-JP" dirty="0"/>
          </a:p>
          <a:p>
            <a:pPr lvl="1"/>
            <a:r>
              <a:rPr lang="ja-JP" altLang="en-US" dirty="0"/>
              <a:t>かかりつけ医と緊急対応</a:t>
            </a:r>
            <a:endParaRPr lang="en-US" altLang="ja-JP" dirty="0"/>
          </a:p>
          <a:p>
            <a:r>
              <a:rPr lang="ja-JP" altLang="en-US" dirty="0"/>
              <a:t>生活に関するニーズ</a:t>
            </a:r>
            <a:endParaRPr lang="en-US" altLang="ja-JP" dirty="0"/>
          </a:p>
          <a:p>
            <a:pPr lvl="1"/>
            <a:r>
              <a:rPr lang="ja-JP" altLang="en-US" dirty="0"/>
              <a:t>身だしなみ、食事、住まいに関する支援</a:t>
            </a:r>
            <a:endParaRPr lang="en-US" altLang="ja-JP" dirty="0"/>
          </a:p>
          <a:p>
            <a:pPr lvl="1"/>
            <a:r>
              <a:rPr lang="ja-JP" altLang="en-US" dirty="0"/>
              <a:t>身近な人たちとの関係づくりと維持</a:t>
            </a:r>
            <a:endParaRPr lang="en-US" altLang="ja-JP" dirty="0"/>
          </a:p>
          <a:p>
            <a:r>
              <a:rPr lang="ja-JP" altLang="en-US" dirty="0"/>
              <a:t>社会とのかかわりに関するニーズ</a:t>
            </a:r>
            <a:endParaRPr lang="en-US" altLang="ja-JP" dirty="0"/>
          </a:p>
          <a:p>
            <a:pPr lvl="1"/>
            <a:r>
              <a:rPr lang="ja-JP" altLang="en-US" dirty="0"/>
              <a:t>近隣住民との関係づくりと維持</a:t>
            </a:r>
            <a:endParaRPr lang="en-US" altLang="ja-JP" dirty="0"/>
          </a:p>
          <a:p>
            <a:pPr lvl="1"/>
            <a:r>
              <a:rPr lang="ja-JP" altLang="en-US" dirty="0"/>
              <a:t>社会への参加ルート構築</a:t>
            </a:r>
            <a:endParaRPr lang="en-US" altLang="ja-JP" dirty="0"/>
          </a:p>
          <a:p>
            <a:pPr lvl="2"/>
            <a:r>
              <a:rPr lang="ja-JP" altLang="en-US" dirty="0"/>
              <a:t>ボランティア活動</a:t>
            </a:r>
            <a:endParaRPr lang="en-US" altLang="ja-JP" dirty="0"/>
          </a:p>
          <a:p>
            <a:pPr lvl="2"/>
            <a:r>
              <a:rPr lang="ja-JP" altLang="en-US" dirty="0"/>
              <a:t>就労支援</a:t>
            </a:r>
            <a:endParaRPr lang="en-US" altLang="ja-JP" dirty="0"/>
          </a:p>
          <a:p>
            <a:pPr lvl="1"/>
            <a:endParaRPr lang="ja-JP" altLang="en-US" dirty="0"/>
          </a:p>
        </p:txBody>
      </p:sp>
      <p:graphicFrame>
        <p:nvGraphicFramePr>
          <p:cNvPr id="4" name="図表 3">
            <a:extLst>
              <a:ext uri="{FF2B5EF4-FFF2-40B4-BE49-F238E27FC236}">
                <a16:creationId xmlns:a16="http://schemas.microsoft.com/office/drawing/2014/main" id="{4853CA63-5EB8-4470-9B7D-AC6381A1F580}"/>
              </a:ext>
            </a:extLst>
          </p:cNvPr>
          <p:cNvGraphicFramePr/>
          <p:nvPr>
            <p:extLst>
              <p:ext uri="{D42A27DB-BD31-4B8C-83A1-F6EECF244321}">
                <p14:modId xmlns:p14="http://schemas.microsoft.com/office/powerpoint/2010/main" val="125484020"/>
              </p:ext>
            </p:extLst>
          </p:nvPr>
        </p:nvGraphicFramePr>
        <p:xfrm>
          <a:off x="7420429" y="1587742"/>
          <a:ext cx="3872411" cy="368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吹き出し: 角を丸めた四角形 5">
            <a:extLst>
              <a:ext uri="{FF2B5EF4-FFF2-40B4-BE49-F238E27FC236}">
                <a16:creationId xmlns:a16="http://schemas.microsoft.com/office/drawing/2014/main" id="{79EDA273-BB99-47F2-9277-59FECCB05A38}"/>
              </a:ext>
            </a:extLst>
          </p:cNvPr>
          <p:cNvSpPr/>
          <p:nvPr/>
        </p:nvSpPr>
        <p:spPr>
          <a:xfrm>
            <a:off x="5338355" y="1421931"/>
            <a:ext cx="2447108" cy="1119671"/>
          </a:xfrm>
          <a:prstGeom prst="wedgeRoundRectCallout">
            <a:avLst>
              <a:gd name="adj1" fmla="val 31836"/>
              <a:gd name="adj2" fmla="val 73388"/>
              <a:gd name="adj3" fmla="val 16667"/>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accent6">
                    <a:lumMod val="75000"/>
                  </a:schemeClr>
                </a:solidFill>
              </a:rPr>
              <a:t>個別性が</a:t>
            </a:r>
            <a:endParaRPr kumimoji="1" lang="en-US" altLang="ja-JP" dirty="0">
              <a:solidFill>
                <a:schemeClr val="accent6">
                  <a:lumMod val="75000"/>
                </a:schemeClr>
              </a:solidFill>
            </a:endParaRPr>
          </a:p>
          <a:p>
            <a:pPr algn="ctr"/>
            <a:r>
              <a:rPr lang="ja-JP" altLang="en-US" dirty="0">
                <a:solidFill>
                  <a:schemeClr val="accent6">
                    <a:lumMod val="75000"/>
                  </a:schemeClr>
                </a:solidFill>
              </a:rPr>
              <a:t>とても高いことを</a:t>
            </a:r>
            <a:endParaRPr lang="en-US" altLang="ja-JP" dirty="0">
              <a:solidFill>
                <a:schemeClr val="accent6">
                  <a:lumMod val="75000"/>
                </a:schemeClr>
              </a:solidFill>
            </a:endParaRPr>
          </a:p>
          <a:p>
            <a:pPr algn="ctr"/>
            <a:r>
              <a:rPr kumimoji="1" lang="ja-JP" altLang="en-US" dirty="0">
                <a:solidFill>
                  <a:schemeClr val="accent6">
                    <a:lumMod val="75000"/>
                  </a:schemeClr>
                </a:solidFill>
              </a:rPr>
              <a:t>忘れずに！</a:t>
            </a:r>
          </a:p>
        </p:txBody>
      </p:sp>
      <p:sp>
        <p:nvSpPr>
          <p:cNvPr id="8" name="吹き出し: 角を丸めた四角形 7">
            <a:extLst>
              <a:ext uri="{FF2B5EF4-FFF2-40B4-BE49-F238E27FC236}">
                <a16:creationId xmlns:a16="http://schemas.microsoft.com/office/drawing/2014/main" id="{D96B8807-2476-456C-95FA-3ECF6E01DBC7}"/>
              </a:ext>
            </a:extLst>
          </p:cNvPr>
          <p:cNvSpPr/>
          <p:nvPr/>
        </p:nvSpPr>
        <p:spPr>
          <a:xfrm>
            <a:off x="8855167" y="5546693"/>
            <a:ext cx="2831736" cy="1119671"/>
          </a:xfrm>
          <a:prstGeom prst="wedgeRoundRectCallout">
            <a:avLst>
              <a:gd name="adj1" fmla="val -31597"/>
              <a:gd name="adj2" fmla="val -62723"/>
              <a:gd name="adj3" fmla="val 16667"/>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accent6">
                    <a:lumMod val="75000"/>
                  </a:schemeClr>
                </a:solidFill>
              </a:rPr>
              <a:t>ネットワークが築かれ、支援が展開されてきた！</a:t>
            </a:r>
          </a:p>
        </p:txBody>
      </p:sp>
    </p:spTree>
    <p:extLst>
      <p:ext uri="{BB962C8B-B14F-4D97-AF65-F5344CB8AC3E}">
        <p14:creationId xmlns:p14="http://schemas.microsoft.com/office/powerpoint/2010/main" val="58110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C12179-9228-4B48-A60A-B5D52DF5AF5C}"/>
              </a:ext>
            </a:extLst>
          </p:cNvPr>
          <p:cNvSpPr>
            <a:spLocks noGrp="1"/>
          </p:cNvSpPr>
          <p:nvPr>
            <p:ph type="title"/>
          </p:nvPr>
        </p:nvSpPr>
        <p:spPr/>
        <p:txBody>
          <a:bodyPr/>
          <a:lstStyle/>
          <a:p>
            <a:r>
              <a:rPr kumimoji="1" lang="ja-JP" altLang="en-US" dirty="0">
                <a:solidFill>
                  <a:schemeClr val="accent6">
                    <a:lumMod val="75000"/>
                  </a:schemeClr>
                </a:solidFill>
              </a:rPr>
              <a:t>新型コロナウィルス感染症のよる影響（例）</a:t>
            </a:r>
          </a:p>
        </p:txBody>
      </p:sp>
      <p:sp>
        <p:nvSpPr>
          <p:cNvPr id="3" name="コンテンツ プレースホルダー 2">
            <a:extLst>
              <a:ext uri="{FF2B5EF4-FFF2-40B4-BE49-F238E27FC236}">
                <a16:creationId xmlns:a16="http://schemas.microsoft.com/office/drawing/2014/main" id="{AB0AA5FB-CAD4-4E03-B33F-094F70ABA2FA}"/>
              </a:ext>
            </a:extLst>
          </p:cNvPr>
          <p:cNvSpPr>
            <a:spLocks noGrp="1"/>
          </p:cNvSpPr>
          <p:nvPr>
            <p:ph idx="1"/>
          </p:nvPr>
        </p:nvSpPr>
        <p:spPr/>
        <p:txBody>
          <a:bodyPr/>
          <a:lstStyle/>
          <a:p>
            <a:r>
              <a:rPr kumimoji="1" lang="ja-JP" altLang="en-US" dirty="0"/>
              <a:t>医療的なニーズについて</a:t>
            </a:r>
            <a:endParaRPr kumimoji="1" lang="en-US" altLang="ja-JP" dirty="0"/>
          </a:p>
          <a:p>
            <a:pPr lvl="1"/>
            <a:r>
              <a:rPr kumimoji="1" lang="ja-JP" altLang="en-US" dirty="0"/>
              <a:t>通院を控える</a:t>
            </a:r>
            <a:endParaRPr kumimoji="1" lang="en-US" altLang="ja-JP" dirty="0"/>
          </a:p>
          <a:p>
            <a:r>
              <a:rPr lang="ja-JP" altLang="en-US" dirty="0"/>
              <a:t>生活に関するニーズについて</a:t>
            </a:r>
            <a:endParaRPr lang="en-US" altLang="ja-JP" dirty="0"/>
          </a:p>
          <a:p>
            <a:pPr lvl="1"/>
            <a:r>
              <a:rPr kumimoji="1" lang="ja-JP" altLang="en-US" dirty="0"/>
              <a:t>生活リズムが維持しにくい</a:t>
            </a:r>
            <a:endParaRPr kumimoji="1" lang="en-US" altLang="ja-JP" dirty="0"/>
          </a:p>
          <a:p>
            <a:pPr lvl="1"/>
            <a:r>
              <a:rPr lang="ja-JP" altLang="en-US" dirty="0"/>
              <a:t>身近な人たちとの関係硬直</a:t>
            </a:r>
            <a:endParaRPr lang="en-US" altLang="ja-JP" dirty="0"/>
          </a:p>
          <a:p>
            <a:r>
              <a:rPr kumimoji="1" lang="ja-JP" altLang="en-US" dirty="0"/>
              <a:t>社会とのかかわりに関するニーズについて</a:t>
            </a:r>
            <a:endParaRPr kumimoji="1" lang="en-US" altLang="ja-JP" dirty="0"/>
          </a:p>
          <a:p>
            <a:pPr lvl="1"/>
            <a:r>
              <a:rPr kumimoji="1" lang="ja-JP" altLang="en-US" dirty="0"/>
              <a:t>かかわらない</a:t>
            </a:r>
            <a:endParaRPr kumimoji="1" lang="en-US" altLang="ja-JP" dirty="0"/>
          </a:p>
          <a:p>
            <a:pPr lvl="1"/>
            <a:r>
              <a:rPr lang="ja-JP" altLang="en-US" dirty="0"/>
              <a:t>解雇</a:t>
            </a:r>
            <a:endParaRPr lang="en-US" altLang="ja-JP" dirty="0"/>
          </a:p>
          <a:p>
            <a:pPr lvl="1"/>
            <a:r>
              <a:rPr lang="ja-JP" altLang="en-US" dirty="0"/>
              <a:t>職場の閉鎖</a:t>
            </a:r>
            <a:endParaRPr kumimoji="1" lang="ja-JP" altLang="en-US" dirty="0"/>
          </a:p>
        </p:txBody>
      </p:sp>
      <p:graphicFrame>
        <p:nvGraphicFramePr>
          <p:cNvPr id="4" name="図表 3">
            <a:extLst>
              <a:ext uri="{FF2B5EF4-FFF2-40B4-BE49-F238E27FC236}">
                <a16:creationId xmlns:a16="http://schemas.microsoft.com/office/drawing/2014/main" id="{4F44C766-EFCF-450F-AC51-C2CD0690A397}"/>
              </a:ext>
            </a:extLst>
          </p:cNvPr>
          <p:cNvGraphicFramePr/>
          <p:nvPr>
            <p:extLst>
              <p:ext uri="{D42A27DB-BD31-4B8C-83A1-F6EECF244321}">
                <p14:modId xmlns:p14="http://schemas.microsoft.com/office/powerpoint/2010/main" val="2208540604"/>
              </p:ext>
            </p:extLst>
          </p:nvPr>
        </p:nvGraphicFramePr>
        <p:xfrm>
          <a:off x="6871316" y="2151718"/>
          <a:ext cx="5872085" cy="4025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0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E1B3AA0-8A7B-457E-9450-973838B87387}"/>
              </a:ext>
            </a:extLst>
          </p:cNvPr>
          <p:cNvPicPr>
            <a:picLocks noChangeAspect="1"/>
          </p:cNvPicPr>
          <p:nvPr/>
        </p:nvPicPr>
        <p:blipFill>
          <a:blip r:embed="rId2"/>
          <a:stretch>
            <a:fillRect/>
          </a:stretch>
        </p:blipFill>
        <p:spPr>
          <a:xfrm>
            <a:off x="2667000" y="609600"/>
            <a:ext cx="6858000" cy="5638800"/>
          </a:xfrm>
          <a:prstGeom prst="rect">
            <a:avLst/>
          </a:prstGeom>
        </p:spPr>
      </p:pic>
      <p:sp>
        <p:nvSpPr>
          <p:cNvPr id="7" name="テキスト ボックス 6">
            <a:extLst>
              <a:ext uri="{FF2B5EF4-FFF2-40B4-BE49-F238E27FC236}">
                <a16:creationId xmlns:a16="http://schemas.microsoft.com/office/drawing/2014/main" id="{1E6740BE-F125-4FF1-B038-6D679006024A}"/>
              </a:ext>
            </a:extLst>
          </p:cNvPr>
          <p:cNvSpPr txBox="1"/>
          <p:nvPr/>
        </p:nvSpPr>
        <p:spPr>
          <a:xfrm>
            <a:off x="1864463" y="6380257"/>
            <a:ext cx="9857274" cy="369332"/>
          </a:xfrm>
          <a:prstGeom prst="rect">
            <a:avLst/>
          </a:prstGeom>
          <a:noFill/>
        </p:spPr>
        <p:txBody>
          <a:bodyPr wrap="square">
            <a:spAutoFit/>
          </a:bodyPr>
          <a:lstStyle/>
          <a:p>
            <a:r>
              <a:rPr lang="ja-JP" altLang="en-US" dirty="0"/>
              <a:t>出典　</a:t>
            </a:r>
            <a:r>
              <a:rPr lang="en-US" altLang="ja-JP" dirty="0"/>
              <a:t>https://www.mhlw.go.jp/stf/seisakunitsuite/bunya/0000121431_newlifestyle.html</a:t>
            </a:r>
            <a:endParaRPr lang="ja-JP" altLang="en-US" dirty="0"/>
          </a:p>
        </p:txBody>
      </p:sp>
      <p:sp>
        <p:nvSpPr>
          <p:cNvPr id="8" name="テキスト ボックス 7">
            <a:extLst>
              <a:ext uri="{FF2B5EF4-FFF2-40B4-BE49-F238E27FC236}">
                <a16:creationId xmlns:a16="http://schemas.microsoft.com/office/drawing/2014/main" id="{8DDD7699-7D0A-49AE-9C2E-D9CA946F44BA}"/>
              </a:ext>
            </a:extLst>
          </p:cNvPr>
          <p:cNvSpPr txBox="1"/>
          <p:nvPr/>
        </p:nvSpPr>
        <p:spPr>
          <a:xfrm>
            <a:off x="226423" y="286434"/>
            <a:ext cx="2723823" cy="646331"/>
          </a:xfrm>
          <a:prstGeom prst="rect">
            <a:avLst/>
          </a:prstGeom>
          <a:noFill/>
        </p:spPr>
        <p:txBody>
          <a:bodyPr wrap="none" rtlCol="0">
            <a:spAutoFit/>
          </a:bodyPr>
          <a:lstStyle/>
          <a:p>
            <a:r>
              <a:rPr kumimoji="1" lang="ja-JP" altLang="en-US" b="1" dirty="0">
                <a:solidFill>
                  <a:schemeClr val="accent6">
                    <a:lumMod val="75000"/>
                  </a:schemeClr>
                </a:solidFill>
              </a:rPr>
              <a:t>厚生労働省による</a:t>
            </a:r>
            <a:endParaRPr kumimoji="1" lang="en-US" altLang="ja-JP" b="1" dirty="0">
              <a:solidFill>
                <a:schemeClr val="accent6">
                  <a:lumMod val="75000"/>
                </a:schemeClr>
              </a:solidFill>
            </a:endParaRPr>
          </a:p>
          <a:p>
            <a:r>
              <a:rPr lang="ja-JP" altLang="en-US" b="1" dirty="0">
                <a:solidFill>
                  <a:schemeClr val="accent6">
                    <a:lumMod val="75000"/>
                  </a:schemeClr>
                </a:solidFill>
              </a:rPr>
              <a:t>新しい生活様式の実践例</a:t>
            </a:r>
            <a:endParaRPr kumimoji="1" lang="ja-JP" altLang="en-US" b="1" dirty="0">
              <a:solidFill>
                <a:schemeClr val="accent6">
                  <a:lumMod val="75000"/>
                </a:schemeClr>
              </a:solidFill>
            </a:endParaRPr>
          </a:p>
        </p:txBody>
      </p:sp>
    </p:spTree>
    <p:extLst>
      <p:ext uri="{BB962C8B-B14F-4D97-AF65-F5344CB8AC3E}">
        <p14:creationId xmlns:p14="http://schemas.microsoft.com/office/powerpoint/2010/main" val="138390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E412DA-E07C-422C-A23F-256EFECB42D1}"/>
              </a:ext>
            </a:extLst>
          </p:cNvPr>
          <p:cNvPicPr>
            <a:picLocks noChangeAspect="1"/>
          </p:cNvPicPr>
          <p:nvPr/>
        </p:nvPicPr>
        <p:blipFill>
          <a:blip r:embed="rId2"/>
          <a:stretch>
            <a:fillRect/>
          </a:stretch>
        </p:blipFill>
        <p:spPr>
          <a:xfrm>
            <a:off x="2667000" y="1295400"/>
            <a:ext cx="6858000" cy="4267200"/>
          </a:xfrm>
          <a:prstGeom prst="rect">
            <a:avLst/>
          </a:prstGeom>
        </p:spPr>
      </p:pic>
      <p:sp>
        <p:nvSpPr>
          <p:cNvPr id="5" name="テキスト ボックス 4">
            <a:extLst>
              <a:ext uri="{FF2B5EF4-FFF2-40B4-BE49-F238E27FC236}">
                <a16:creationId xmlns:a16="http://schemas.microsoft.com/office/drawing/2014/main" id="{54898BB5-49B9-4FEC-B9B6-19AC8CEBF370}"/>
              </a:ext>
            </a:extLst>
          </p:cNvPr>
          <p:cNvSpPr txBox="1"/>
          <p:nvPr/>
        </p:nvSpPr>
        <p:spPr>
          <a:xfrm>
            <a:off x="1881880" y="6179960"/>
            <a:ext cx="9857274" cy="369332"/>
          </a:xfrm>
          <a:prstGeom prst="rect">
            <a:avLst/>
          </a:prstGeom>
          <a:noFill/>
        </p:spPr>
        <p:txBody>
          <a:bodyPr wrap="square">
            <a:spAutoFit/>
          </a:bodyPr>
          <a:lstStyle/>
          <a:p>
            <a:r>
              <a:rPr lang="ja-JP" altLang="en-US" dirty="0"/>
              <a:t>出典　</a:t>
            </a:r>
            <a:r>
              <a:rPr lang="en-US" altLang="ja-JP" dirty="0"/>
              <a:t>https://www.mhlw.go.jp/stf/seisakunitsuite/bunya/0000121431_newlifestyle.html</a:t>
            </a:r>
            <a:endParaRPr lang="ja-JP" altLang="en-US" dirty="0"/>
          </a:p>
        </p:txBody>
      </p:sp>
      <p:sp>
        <p:nvSpPr>
          <p:cNvPr id="7" name="テキスト ボックス 6">
            <a:extLst>
              <a:ext uri="{FF2B5EF4-FFF2-40B4-BE49-F238E27FC236}">
                <a16:creationId xmlns:a16="http://schemas.microsoft.com/office/drawing/2014/main" id="{233F3EC8-9E93-4A0D-8556-EB2505F0F9EF}"/>
              </a:ext>
            </a:extLst>
          </p:cNvPr>
          <p:cNvSpPr txBox="1"/>
          <p:nvPr/>
        </p:nvSpPr>
        <p:spPr>
          <a:xfrm>
            <a:off x="226423" y="286434"/>
            <a:ext cx="2723823" cy="646331"/>
          </a:xfrm>
          <a:prstGeom prst="rect">
            <a:avLst/>
          </a:prstGeom>
          <a:noFill/>
        </p:spPr>
        <p:txBody>
          <a:bodyPr wrap="none" rtlCol="0">
            <a:spAutoFit/>
          </a:bodyPr>
          <a:lstStyle/>
          <a:p>
            <a:r>
              <a:rPr kumimoji="1" lang="ja-JP" altLang="en-US" b="1" dirty="0">
                <a:solidFill>
                  <a:schemeClr val="accent6">
                    <a:lumMod val="75000"/>
                  </a:schemeClr>
                </a:solidFill>
              </a:rPr>
              <a:t>厚生労働省による</a:t>
            </a:r>
            <a:endParaRPr kumimoji="1" lang="en-US" altLang="ja-JP" b="1" dirty="0">
              <a:solidFill>
                <a:schemeClr val="accent6">
                  <a:lumMod val="75000"/>
                </a:schemeClr>
              </a:solidFill>
            </a:endParaRPr>
          </a:p>
          <a:p>
            <a:r>
              <a:rPr lang="ja-JP" altLang="en-US" b="1" dirty="0">
                <a:solidFill>
                  <a:schemeClr val="accent6">
                    <a:lumMod val="75000"/>
                  </a:schemeClr>
                </a:solidFill>
              </a:rPr>
              <a:t>新しい生活様式の実践例</a:t>
            </a:r>
            <a:endParaRPr kumimoji="1" lang="ja-JP" altLang="en-US" b="1" dirty="0">
              <a:solidFill>
                <a:schemeClr val="accent6">
                  <a:lumMod val="75000"/>
                </a:schemeClr>
              </a:solidFill>
            </a:endParaRPr>
          </a:p>
        </p:txBody>
      </p:sp>
    </p:spTree>
    <p:extLst>
      <p:ext uri="{BB962C8B-B14F-4D97-AF65-F5344CB8AC3E}">
        <p14:creationId xmlns:p14="http://schemas.microsoft.com/office/powerpoint/2010/main" val="21582342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游ゴシック Light"/>
        <a:ea typeface="BIZ UDゴシック"/>
        <a:cs typeface=""/>
      </a:majorFont>
      <a:minorFont>
        <a:latin typeface="游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665</Words>
  <Application>Microsoft Office PowerPoint</Application>
  <PresentationFormat>ワイド画面</PresentationFormat>
  <Paragraphs>83</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Withコロナ時代における 障害者雇用</vt:lpstr>
      <vt:lpstr>新型コロナウィルス感染症による 雇用への影響</vt:lpstr>
      <vt:lpstr>PowerPoint プレゼンテーション</vt:lpstr>
      <vt:lpstr>PowerPoint プレゼンテーション</vt:lpstr>
      <vt:lpstr>PowerPoint プレゼンテーション</vt:lpstr>
      <vt:lpstr>精神障害のある人たちのニーズと支援（例）</vt:lpstr>
      <vt:lpstr>新型コロナウィルス感染症のよる影響（例）</vt:lpstr>
      <vt:lpstr>PowerPoint プレゼンテーション</vt:lpstr>
      <vt:lpstr>PowerPoint プレゼンテーション</vt:lpstr>
      <vt:lpstr>新しい生活様式・ニューノーマル</vt:lpstr>
      <vt:lpstr>ソーシャルワークの エンパワーメント・アプローチ</vt:lpstr>
      <vt:lpstr>安定した職場づくりに向けて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Withコロナ時代における 障害者雇用</dc:title>
  <dc:creator>志村健一</dc:creator>
  <cp:lastModifiedBy>PC14</cp:lastModifiedBy>
  <cp:revision>12</cp:revision>
  <dcterms:created xsi:type="dcterms:W3CDTF">2020-11-05T12:04:12Z</dcterms:created>
  <dcterms:modified xsi:type="dcterms:W3CDTF">2020-11-24T03:41:21Z</dcterms:modified>
</cp:coreProperties>
</file>